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embeddedFontLst>
    <p:embeddedFont>
      <p:font typeface="Lato" panose="020F0502020204030203"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p:scale>
          <a:sx n="100" d="100"/>
          <a:sy n="100" d="100"/>
        </p:scale>
        <p:origin x="726" y="7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2d717da64c_0_1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2d717da64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204288"/>
            <a:ext cx="5981100" cy="453675"/>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918275" y="25574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ES" sz="1100" b="1" i="0" dirty="0">
                <a:solidFill>
                  <a:schemeClr val="bg1"/>
                </a:solidFill>
                <a:effectLst/>
                <a:latin typeface="Lato" panose="020F0502020204030203" pitchFamily="34" charset="0"/>
                <a:ea typeface="Lato" panose="020F0502020204030203" pitchFamily="34" charset="0"/>
                <a:cs typeface="Lato" panose="020F0502020204030203" pitchFamily="34" charset="0"/>
              </a:rPr>
              <a:t>PLAN DE ACCIÓN PARA LA UNIVERSIDAD | UNIVERSIDADES Y ESCUELAS TÉCNICAS</a:t>
            </a:r>
            <a:endParaRPr lang="es-US" sz="1100" b="1" dirty="0">
              <a:solidFill>
                <a:schemeClr val="bg1"/>
              </a:solidFill>
              <a:latin typeface="Lato" panose="020F0502020204030203" pitchFamily="34" charset="0"/>
              <a:ea typeface="Lato" panose="020F0502020204030203" pitchFamily="34" charset="0"/>
              <a:cs typeface="Lato" panose="020F0502020204030203" pitchFamily="34" charset="0"/>
              <a:sym typeface="Lato"/>
            </a:endParaRPr>
          </a:p>
        </p:txBody>
      </p:sp>
      <p:sp>
        <p:nvSpPr>
          <p:cNvPr id="58" name="Google Shape;58;p13"/>
          <p:cNvSpPr txBox="1"/>
          <p:nvPr/>
        </p:nvSpPr>
        <p:spPr>
          <a:xfrm>
            <a:off x="700500" y="861454"/>
            <a:ext cx="6371400" cy="12159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350" dirty="0">
                <a:latin typeface="Lato"/>
                <a:ea typeface="Lato"/>
                <a:cs typeface="Lato"/>
                <a:sym typeface="Lato"/>
              </a:rPr>
              <a:t>LAS RAÍCES DE BRONX SIGUEN NUTRIENDO LOS CAMINOS PROFESIONALES</a:t>
            </a:r>
          </a:p>
        </p:txBody>
      </p:sp>
      <p:sp>
        <p:nvSpPr>
          <p:cNvPr id="59" name="Google Shape;59;p13"/>
          <p:cNvSpPr txBox="1"/>
          <p:nvPr/>
        </p:nvSpPr>
        <p:spPr>
          <a:xfrm>
            <a:off x="2488200" y="2218386"/>
            <a:ext cx="28410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300" b="1" dirty="0"/>
              <a:t>POR DAVID GONZÁLEZ</a:t>
            </a:r>
          </a:p>
        </p:txBody>
      </p:sp>
      <p:sp>
        <p:nvSpPr>
          <p:cNvPr id="60" name="Google Shape;60;p13"/>
          <p:cNvSpPr txBox="1"/>
          <p:nvPr/>
        </p:nvSpPr>
        <p:spPr>
          <a:xfrm>
            <a:off x="918274" y="2562547"/>
            <a:ext cx="6269925" cy="7086525"/>
          </a:xfrm>
          <a:prstGeom prst="rect">
            <a:avLst/>
          </a:prstGeom>
          <a:noFill/>
          <a:ln>
            <a:noFill/>
          </a:ln>
        </p:spPr>
        <p:txBody>
          <a:bodyPr spcFirstLastPara="1" wrap="square" lIns="91425" tIns="91425" rIns="91425" bIns="91425" anchor="t" anchorCtr="0">
            <a:spAutoFit/>
          </a:bodyPr>
          <a:lstStyle/>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Cuando Louis J. </a:t>
            </a:r>
            <a:r>
              <a:rPr lang="es-US" sz="1150" dirty="0" err="1">
                <a:latin typeface="Lato"/>
                <a:ea typeface="Lato"/>
                <a:cs typeface="Lato"/>
                <a:sym typeface="Lato"/>
              </a:rPr>
              <a:t>Cappelli</a:t>
            </a:r>
            <a:r>
              <a:rPr lang="es-US" sz="1150" dirty="0">
                <a:latin typeface="Lato"/>
                <a:ea typeface="Lato"/>
                <a:cs typeface="Lato"/>
                <a:sym typeface="Lato"/>
              </a:rPr>
              <a:t> se graduó de William H. </a:t>
            </a:r>
            <a:r>
              <a:rPr lang="es-US" sz="1150" dirty="0" err="1">
                <a:latin typeface="Lato"/>
                <a:ea typeface="Lato"/>
                <a:cs typeface="Lato"/>
                <a:sym typeface="Lato"/>
              </a:rPr>
              <a:t>Taft</a:t>
            </a:r>
            <a:r>
              <a:rPr lang="es-US" sz="1150" dirty="0">
                <a:latin typeface="Lato"/>
                <a:ea typeface="Lato"/>
                <a:cs typeface="Lato"/>
                <a:sym typeface="Lato"/>
              </a:rPr>
              <a:t> High </a:t>
            </a:r>
            <a:r>
              <a:rPr lang="es-US" sz="1150" dirty="0" err="1">
                <a:latin typeface="Lato"/>
                <a:ea typeface="Lato"/>
                <a:cs typeface="Lato"/>
                <a:sym typeface="Lato"/>
              </a:rPr>
              <a:t>School</a:t>
            </a:r>
            <a:r>
              <a:rPr lang="es-US" sz="1150" dirty="0">
                <a:latin typeface="Lato"/>
                <a:ea typeface="Lato"/>
                <a:cs typeface="Lato"/>
                <a:sym typeface="Lato"/>
              </a:rPr>
              <a:t> en 1949, terminó haciendo lo que la mayoría de sus amigos en el Bronx hacía: no mucho. Había recesión y los trabajos escaseaban. Caminaba desde su hogar en </a:t>
            </a:r>
            <a:r>
              <a:rPr lang="es-US" sz="1150" dirty="0" err="1">
                <a:latin typeface="Lato"/>
                <a:ea typeface="Lato"/>
                <a:cs typeface="Lato"/>
                <a:sym typeface="Lato"/>
              </a:rPr>
              <a:t>Courtlandt</a:t>
            </a:r>
            <a:r>
              <a:rPr lang="es-US" sz="1150" dirty="0">
                <a:latin typeface="Lato"/>
                <a:ea typeface="Lato"/>
                <a:cs typeface="Lato"/>
                <a:sym typeface="Lato"/>
              </a:rPr>
              <a:t> Avenue y 160th Street, pasaba por Park Avenue y se dirigía al lugar donde se reunían en Morris Avenue y 165th, donde algunos días la mayor atracción era ver cómo pavimentaban la calle.</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“Ninguno de nosotros trabajaba”, dijo. “Pasábamos un buen rato en la esquina, jugábamos al billar, escuchábamos música e íbamos al cine. Ganábamos algunos dólares entregando pedidos”.</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Entonces llegó otro pedido.</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“Mi padre dijo, ‘Louie, consigue un trabajo’”, agregó el Sr. </a:t>
            </a:r>
            <a:r>
              <a:rPr lang="es-US" sz="1150" dirty="0" err="1">
                <a:latin typeface="Lato"/>
                <a:ea typeface="Lato"/>
                <a:cs typeface="Lato"/>
                <a:sym typeface="Lato"/>
              </a:rPr>
              <a:t>Cappelli</a:t>
            </a:r>
            <a:r>
              <a:rPr lang="es-US" sz="1150" dirty="0">
                <a:latin typeface="Lato"/>
                <a:ea typeface="Lato"/>
                <a:cs typeface="Lato"/>
                <a:sym typeface="Lato"/>
              </a:rPr>
              <a:t>. “Mi padre solo tuvo que decírmelo una vez”. Louie se puso el traje de la graduación de la escuela secundaria, compró el The New York Times y buscó en los clasificados “cadete”, porque eso era “lo que yo creía que podría hacer”.</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Un anuncio lo llevó hasta Standard </a:t>
            </a:r>
            <a:r>
              <a:rPr lang="es-US" sz="1150" dirty="0" err="1">
                <a:latin typeface="Lato"/>
                <a:ea typeface="Lato"/>
                <a:cs typeface="Lato"/>
                <a:sym typeface="Lato"/>
              </a:rPr>
              <a:t>Factors</a:t>
            </a:r>
            <a:r>
              <a:rPr lang="es-US" sz="1150" dirty="0">
                <a:latin typeface="Lato"/>
                <a:ea typeface="Lato"/>
                <a:cs typeface="Lato"/>
                <a:sym typeface="Lato"/>
              </a:rPr>
              <a:t> Corporation. </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“Me ofrecieron el trabajo de inmediato”, señaló. “Comencé a trabajar ese mismo día. Y trabajo aquí desde ese momento”. </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Y sí que lo ha hecho. Louie, el hijo del vendedor de hielo, ha pasado de estar en la esquina con sus amigos a estar en su propia oficina como presidente y director ejecutivo de </a:t>
            </a:r>
            <a:r>
              <a:rPr lang="es-US" sz="1150" dirty="0" err="1">
                <a:latin typeface="Lato"/>
                <a:ea typeface="Lato"/>
                <a:cs typeface="Lato"/>
                <a:sym typeface="Lato"/>
              </a:rPr>
              <a:t>Sterling</a:t>
            </a:r>
            <a:r>
              <a:rPr lang="es-US" sz="1150" dirty="0">
                <a:latin typeface="Lato"/>
                <a:ea typeface="Lato"/>
                <a:cs typeface="Lato"/>
                <a:sym typeface="Lato"/>
              </a:rPr>
              <a:t> Bancorp, empresa sucesora de Standard </a:t>
            </a:r>
            <a:r>
              <a:rPr lang="es-US" sz="1150" dirty="0" err="1">
                <a:latin typeface="Lato"/>
                <a:ea typeface="Lato"/>
                <a:cs typeface="Lato"/>
                <a:sym typeface="Lato"/>
              </a:rPr>
              <a:t>Factors</a:t>
            </a:r>
            <a:r>
              <a:rPr lang="es-US" sz="1150" dirty="0">
                <a:latin typeface="Lato"/>
                <a:ea typeface="Lato"/>
                <a:cs typeface="Lato"/>
                <a:sym typeface="Lato"/>
              </a:rPr>
              <a:t>. Su experiencia de 50 años le ha dejado gratitud por todas las bendiciones que ha tenido en su vida, empezando por la ética de trabajo de sus padres. Cuando se dirige a su oficina en Park Avenue, recuerda que esa calle hacia el norte lo lleva a su antiguo vecindario</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“Nunca olvido mis raíces”, aseguró. “Les digo a mis colegas que cuando se miren al espejo, no se engañen sobre quiénes son en realidad. Que no intenten ser otra persona”.</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Hubo un tiempo en el que los demás le decían que se olvidara de que podría llegar a ser alguien. Admite haber sido un estudiante promedio, que a veces les faltaba el respeto a los maestros. En ese momento, su familia vivía en Morris Avenue y 162nd Street, cerca del estadio </a:t>
            </a:r>
            <a:r>
              <a:rPr lang="es-US" sz="1150" dirty="0" err="1">
                <a:latin typeface="Lato"/>
                <a:ea typeface="Lato"/>
                <a:cs typeface="Lato"/>
                <a:sym typeface="Lato"/>
              </a:rPr>
              <a:t>Yankee</a:t>
            </a:r>
            <a:r>
              <a:rPr lang="es-US" sz="1150" dirty="0">
                <a:latin typeface="Lato"/>
                <a:ea typeface="Lato"/>
                <a:cs typeface="Lato"/>
                <a:sym typeface="Lato"/>
              </a:rPr>
              <a:t> </a:t>
            </a:r>
            <a:r>
              <a:rPr lang="es-US" sz="1150" dirty="0" err="1">
                <a:latin typeface="Lato"/>
                <a:ea typeface="Lato"/>
                <a:cs typeface="Lato"/>
                <a:sym typeface="Lato"/>
              </a:rPr>
              <a:t>Stadium</a:t>
            </a:r>
            <a:r>
              <a:rPr lang="es-US" sz="1150" dirty="0">
                <a:latin typeface="Lato"/>
                <a:ea typeface="Lato"/>
                <a:cs typeface="Lato"/>
                <a:sym typeface="Lato"/>
              </a:rPr>
              <a:t>…</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Su padre, Peter, que llegó a los Estados Unidos cuando era adolescente, se ganaba la vida transportando trozos de hielo. Si bien no había recibido educación, llevaba un registro de las cuentas en su mente. Les enseñó a sus hijos el valor de respetar a la familia y a la comunidad. Los dos hermanos y la hermana del Sr. </a:t>
            </a:r>
            <a:r>
              <a:rPr lang="es-US" sz="1150" dirty="0" err="1">
                <a:latin typeface="Lato"/>
                <a:ea typeface="Lato"/>
                <a:cs typeface="Lato"/>
                <a:sym typeface="Lato"/>
              </a:rPr>
              <a:t>Cappelli</a:t>
            </a:r>
            <a:r>
              <a:rPr lang="es-US" sz="1150" dirty="0">
                <a:latin typeface="Lato"/>
                <a:ea typeface="Lato"/>
                <a:cs typeface="Lato"/>
                <a:sym typeface="Lato"/>
              </a:rPr>
              <a:t> le enseñaron el valor de la educación, y le instaron a que obtuviera un diploma académico en </a:t>
            </a:r>
            <a:r>
              <a:rPr lang="es-US" sz="1150" dirty="0" err="1">
                <a:latin typeface="Lato"/>
                <a:ea typeface="Lato"/>
                <a:cs typeface="Lato"/>
                <a:sym typeface="Lato"/>
              </a:rPr>
              <a:t>Taft</a:t>
            </a:r>
            <a:r>
              <a:rPr lang="es-US" sz="1150" dirty="0">
                <a:latin typeface="Lato"/>
                <a:ea typeface="Lato"/>
                <a:cs typeface="Lato"/>
                <a:sym typeface="Lato"/>
              </a:rPr>
              <a:t>, en lugar de asistir a una escuela vocacional como sus amigos.</a:t>
            </a:r>
          </a:p>
          <a:p>
            <a:pPr marL="0" lvl="0" indent="182880" algn="l" rtl="0">
              <a:spcBef>
                <a:spcPts val="0"/>
              </a:spcBef>
              <a:spcAft>
                <a:spcPts val="0"/>
              </a:spcAft>
              <a:buClr>
                <a:schemeClr val="dk1"/>
              </a:buClr>
              <a:buSzPts val="1100"/>
              <a:buFont typeface="Arial"/>
              <a:buNone/>
            </a:pPr>
            <a:r>
              <a:rPr lang="es-US" sz="1150" dirty="0">
                <a:latin typeface="Lato"/>
                <a:ea typeface="Lato"/>
                <a:cs typeface="Lato"/>
                <a:sym typeface="Lato"/>
              </a:rPr>
              <a:t>Fue ascendiendo en jerarquía en el banco mientras estudiaba por la noche para obtener un título en City College. Estudió contabilidad, una disciplina de la que habla con respeto. Sostiene que los números en una hoja de cálculo cuentan historias de las empresas y las personas que trabajan en ellas, incluido su banco. Siente responsabilidad hacia ellas porque en algún punto en su carrera profesional probablemente hizo su trabajo...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6" name="Google Shape;66;p14"/>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67" name="Google Shape;67;p14"/>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71" name="Google Shape;71;p14"/>
          <p:cNvSpPr txBox="1"/>
          <p:nvPr/>
        </p:nvSpPr>
        <p:spPr>
          <a:xfrm>
            <a:off x="918275" y="2603286"/>
            <a:ext cx="6153625" cy="3177763"/>
          </a:xfrm>
          <a:prstGeom prst="rect">
            <a:avLst/>
          </a:prstGeom>
          <a:noFill/>
          <a:ln>
            <a:noFill/>
          </a:ln>
        </p:spPr>
        <p:txBody>
          <a:bodyPr spcFirstLastPara="1" wrap="square" lIns="91425" tIns="91425" rIns="91425" bIns="91425" anchor="t" anchorCtr="0">
            <a:spAutoFit/>
          </a:bodyPr>
          <a:lstStyle/>
          <a:p>
            <a:pPr marL="0" lvl="0" indent="182880" algn="l" rtl="0">
              <a:spcBef>
                <a:spcPts val="0"/>
              </a:spcBef>
              <a:spcAft>
                <a:spcPts val="0"/>
              </a:spcAft>
              <a:buNone/>
            </a:pPr>
            <a:r>
              <a:rPr lang="es-US" sz="1150" dirty="0">
                <a:latin typeface="Lato"/>
                <a:ea typeface="Lato"/>
                <a:cs typeface="Lato"/>
                <a:sym typeface="Lato"/>
              </a:rPr>
              <a:t>“Hice mi recorrido pasando por distintos rangos, así que sé cómo es. No egresé de la Facultad de negocios de Harvard ni empecé como vicepresidente...”.</a:t>
            </a:r>
          </a:p>
          <a:p>
            <a:pPr marL="0" lvl="0" indent="182880" algn="l" rtl="0">
              <a:spcBef>
                <a:spcPts val="0"/>
              </a:spcBef>
              <a:spcAft>
                <a:spcPts val="0"/>
              </a:spcAft>
              <a:buNone/>
            </a:pPr>
            <a:r>
              <a:rPr lang="es-US" sz="1150" dirty="0">
                <a:latin typeface="Lato"/>
                <a:ea typeface="Lato"/>
                <a:cs typeface="Lato"/>
                <a:sym typeface="Lato"/>
              </a:rPr>
              <a:t>“Si eres lo suficientemente inteligente”, señaló, “no se trata de tener suerte, se trata de elegir el momento oportuno. Debes estar en la estación en el momento adecuado”. </a:t>
            </a:r>
          </a:p>
          <a:p>
            <a:pPr marL="0" lvl="0" indent="182880" algn="l" rtl="0">
              <a:spcBef>
                <a:spcPts val="0"/>
              </a:spcBef>
              <a:spcAft>
                <a:spcPts val="0"/>
              </a:spcAft>
              <a:buNone/>
            </a:pPr>
            <a:r>
              <a:rPr lang="es-US" sz="1150" dirty="0">
                <a:latin typeface="Lato"/>
                <a:ea typeface="Lato"/>
                <a:cs typeface="Lato"/>
                <a:sym typeface="Lato"/>
              </a:rPr>
              <a:t>O en el aula. Hace unos años, fue director de Un día en </a:t>
            </a:r>
            <a:r>
              <a:rPr lang="es-US" sz="1150" dirty="0" err="1">
                <a:latin typeface="Lato"/>
                <a:ea typeface="Lato"/>
                <a:cs typeface="Lato"/>
                <a:sym typeface="Lato"/>
              </a:rPr>
              <a:t>Taft</a:t>
            </a:r>
            <a:r>
              <a:rPr lang="es-US" sz="1150" dirty="0">
                <a:latin typeface="Lato"/>
                <a:ea typeface="Lato"/>
                <a:cs typeface="Lato"/>
                <a:sym typeface="Lato"/>
              </a:rPr>
              <a:t> High </a:t>
            </a:r>
            <a:r>
              <a:rPr lang="es-US" sz="1150" dirty="0" err="1">
                <a:latin typeface="Lato"/>
                <a:ea typeface="Lato"/>
                <a:cs typeface="Lato"/>
                <a:sym typeface="Lato"/>
              </a:rPr>
              <a:t>School</a:t>
            </a:r>
            <a:r>
              <a:rPr lang="es-US" sz="1150" dirty="0">
                <a:latin typeface="Lato"/>
                <a:ea typeface="Lato"/>
                <a:cs typeface="Lato"/>
                <a:sym typeface="Lato"/>
              </a:rPr>
              <a:t>... En una clase de segundo año, Noemi Cruz escuchó su historia de éxito en el mundo empresarial.</a:t>
            </a:r>
          </a:p>
          <a:p>
            <a:pPr marL="0" lvl="0" indent="182880" algn="l" rtl="0">
              <a:spcBef>
                <a:spcPts val="0"/>
              </a:spcBef>
              <a:spcAft>
                <a:spcPts val="0"/>
              </a:spcAft>
              <a:buNone/>
            </a:pPr>
            <a:r>
              <a:rPr lang="es-US" sz="1150" dirty="0">
                <a:latin typeface="Lato"/>
                <a:ea typeface="Lato"/>
                <a:cs typeface="Lato"/>
                <a:sym typeface="Lato"/>
              </a:rPr>
              <a:t>“¿Cómo consigo un trabajo en su banco?”, preguntó, casi en chiste.</a:t>
            </a:r>
          </a:p>
          <a:p>
            <a:pPr marL="0" lvl="0" indent="182880" algn="l" rtl="0">
              <a:spcBef>
                <a:spcPts val="0"/>
              </a:spcBef>
              <a:spcAft>
                <a:spcPts val="0"/>
              </a:spcAft>
              <a:buNone/>
            </a:pPr>
            <a:r>
              <a:rPr lang="es-US" sz="1150" dirty="0">
                <a:latin typeface="Lato"/>
                <a:ea typeface="Lato"/>
                <a:cs typeface="Lato"/>
                <a:sym typeface="Lato"/>
              </a:rPr>
              <a:t>Él la contrató. Empezó a trabajar durante el verano y siguió después de la graduación. Ahora es asistente administrativa, trabaja a tiempo completo mientras asiste a la Universidad de Nueva York por la noche, gentileza del banco.</a:t>
            </a:r>
          </a:p>
          <a:p>
            <a:pPr marL="0" lvl="0" indent="182880" algn="l" rtl="0">
              <a:spcBef>
                <a:spcPts val="0"/>
              </a:spcBef>
              <a:spcAft>
                <a:spcPts val="0"/>
              </a:spcAft>
              <a:buNone/>
            </a:pPr>
            <a:r>
              <a:rPr lang="es-US" sz="1150" dirty="0">
                <a:latin typeface="Lato"/>
                <a:ea typeface="Lato"/>
                <a:cs typeface="Lato"/>
                <a:sym typeface="Lato"/>
              </a:rPr>
              <a:t>“Quiero quedarme justo aquí”, dijo Noemi. “Con suerte, me quedaré con su oficina...”</a:t>
            </a:r>
          </a:p>
          <a:p>
            <a:pPr marL="0" lvl="0" indent="182880" algn="l" rtl="0">
              <a:spcBef>
                <a:spcPts val="0"/>
              </a:spcBef>
              <a:spcAft>
                <a:spcPts val="0"/>
              </a:spcAft>
              <a:buNone/>
            </a:pPr>
            <a:r>
              <a:rPr lang="es-US" sz="1150" dirty="0">
                <a:latin typeface="Lato"/>
                <a:ea typeface="Lato"/>
                <a:cs typeface="Lato"/>
                <a:sym typeface="Lato"/>
              </a:rPr>
              <a:t>“Me siento identificado”, dijo el Sr. </a:t>
            </a:r>
            <a:r>
              <a:rPr lang="es-US" sz="1150" dirty="0" err="1">
                <a:latin typeface="Lato"/>
                <a:ea typeface="Lato"/>
                <a:cs typeface="Lato"/>
                <a:sym typeface="Lato"/>
              </a:rPr>
              <a:t>Cappelli</a:t>
            </a:r>
            <a:r>
              <a:rPr lang="es-US" sz="1150" dirty="0">
                <a:latin typeface="Lato"/>
                <a:ea typeface="Lato"/>
                <a:cs typeface="Lato"/>
                <a:sym typeface="Lato"/>
              </a:rPr>
              <a:t>. Chascó los dedos. “Así de rápido, me identifico con ella”.</a:t>
            </a:r>
          </a:p>
          <a:p>
            <a:pPr marL="0" lvl="0" indent="182880" algn="l" rtl="0">
              <a:spcBef>
                <a:spcPts val="0"/>
              </a:spcBef>
              <a:spcAft>
                <a:spcPts val="0"/>
              </a:spcAft>
              <a:buNone/>
            </a:pPr>
            <a:endParaRPr sz="1200" dirty="0">
              <a:latin typeface="Lato"/>
              <a:ea typeface="Lato"/>
              <a:cs typeface="Lato"/>
              <a:sym typeface="Lato"/>
            </a:endParaRPr>
          </a:p>
          <a:p>
            <a:pPr marL="0" lvl="0" indent="182880" algn="l" rtl="0">
              <a:spcBef>
                <a:spcPts val="0"/>
              </a:spcBef>
              <a:spcAft>
                <a:spcPts val="0"/>
              </a:spcAft>
              <a:buNone/>
            </a:pPr>
            <a:r>
              <a:rPr lang="es-US" sz="900" i="1" dirty="0">
                <a:latin typeface="Lato"/>
                <a:ea typeface="Lato"/>
                <a:cs typeface="Lato"/>
                <a:sym typeface="Lato"/>
              </a:rPr>
              <a:t>*Este artículo es un extracto de The New York Times.</a:t>
            </a:r>
          </a:p>
          <a:p>
            <a:pPr marL="0" lvl="0" indent="182880" algn="l" rtl="0">
              <a:spcBef>
                <a:spcPts val="0"/>
              </a:spcBef>
              <a:spcAft>
                <a:spcPts val="0"/>
              </a:spcAft>
              <a:buNone/>
            </a:pPr>
            <a:endParaRPr sz="1200" dirty="0">
              <a:latin typeface="Lato"/>
              <a:ea typeface="Lato"/>
              <a:cs typeface="Lato"/>
              <a:sym typeface="Lato"/>
            </a:endParaRPr>
          </a:p>
          <a:p>
            <a:pPr marL="0" lvl="0" indent="182880" algn="l" rtl="0">
              <a:spcBef>
                <a:spcPts val="0"/>
              </a:spcBef>
              <a:spcAft>
                <a:spcPts val="0"/>
              </a:spcAft>
              <a:buNone/>
            </a:pPr>
            <a:endParaRPr sz="1200" dirty="0">
              <a:latin typeface="Lato"/>
              <a:ea typeface="Lato"/>
              <a:cs typeface="Lato"/>
              <a:sym typeface="Lato"/>
            </a:endParaRPr>
          </a:p>
        </p:txBody>
      </p:sp>
      <p:sp>
        <p:nvSpPr>
          <p:cNvPr id="2" name="Google Shape;54;p13">
            <a:extLst>
              <a:ext uri="{FF2B5EF4-FFF2-40B4-BE49-F238E27FC236}">
                <a16:creationId xmlns:a16="http://schemas.microsoft.com/office/drawing/2014/main" id="{7599CD92-0CED-E930-09FE-E7690165EC55}"/>
              </a:ext>
            </a:extLst>
          </p:cNvPr>
          <p:cNvSpPr/>
          <p:nvPr/>
        </p:nvSpPr>
        <p:spPr>
          <a:xfrm>
            <a:off x="918150" y="204288"/>
            <a:ext cx="5981100" cy="453675"/>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Google Shape;57;p13">
            <a:extLst>
              <a:ext uri="{FF2B5EF4-FFF2-40B4-BE49-F238E27FC236}">
                <a16:creationId xmlns:a16="http://schemas.microsoft.com/office/drawing/2014/main" id="{71476CFF-D32E-2A57-4911-251C4218A511}"/>
              </a:ext>
            </a:extLst>
          </p:cNvPr>
          <p:cNvSpPr txBox="1"/>
          <p:nvPr/>
        </p:nvSpPr>
        <p:spPr>
          <a:xfrm>
            <a:off x="918275" y="25574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ES" sz="1100" b="1" i="0" dirty="0">
                <a:solidFill>
                  <a:schemeClr val="bg1"/>
                </a:solidFill>
                <a:effectLst/>
                <a:latin typeface="Lato" panose="020F0502020204030203" pitchFamily="34" charset="0"/>
                <a:ea typeface="Lato" panose="020F0502020204030203" pitchFamily="34" charset="0"/>
                <a:cs typeface="Lato" panose="020F0502020204030203" pitchFamily="34" charset="0"/>
              </a:rPr>
              <a:t>PLAN DE ACCIÓN PARA LA UNIVERSIDAD | UNIVERSIDADES Y ESCUELAS TÉCNICAS</a:t>
            </a:r>
            <a:endParaRPr lang="es-US" sz="1100" b="1" dirty="0">
              <a:solidFill>
                <a:schemeClr val="bg1"/>
              </a:solidFill>
              <a:latin typeface="Lato" panose="020F0502020204030203" pitchFamily="34" charset="0"/>
              <a:ea typeface="Lato" panose="020F0502020204030203" pitchFamily="34" charset="0"/>
              <a:cs typeface="Lato" panose="020F0502020204030203" pitchFamily="34" charset="0"/>
              <a:sym typeface="Lato"/>
            </a:endParaRPr>
          </a:p>
        </p:txBody>
      </p:sp>
      <p:sp>
        <p:nvSpPr>
          <p:cNvPr id="4" name="Google Shape;58;p13">
            <a:extLst>
              <a:ext uri="{FF2B5EF4-FFF2-40B4-BE49-F238E27FC236}">
                <a16:creationId xmlns:a16="http://schemas.microsoft.com/office/drawing/2014/main" id="{94C37C02-E230-42DF-1391-F01F52C25D84}"/>
              </a:ext>
            </a:extLst>
          </p:cNvPr>
          <p:cNvSpPr txBox="1"/>
          <p:nvPr/>
        </p:nvSpPr>
        <p:spPr>
          <a:xfrm>
            <a:off x="700500" y="861454"/>
            <a:ext cx="6371400" cy="12159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350" dirty="0">
                <a:latin typeface="Lato"/>
                <a:ea typeface="Lato"/>
                <a:cs typeface="Lato"/>
                <a:sym typeface="Lato"/>
              </a:rPr>
              <a:t>LAS RAÍCES DE BRONX SIGUEN NUTRIENDO LOS CAMINOS PROFESIONALES</a:t>
            </a:r>
          </a:p>
        </p:txBody>
      </p:sp>
      <p:sp>
        <p:nvSpPr>
          <p:cNvPr id="5" name="Google Shape;59;p13">
            <a:extLst>
              <a:ext uri="{FF2B5EF4-FFF2-40B4-BE49-F238E27FC236}">
                <a16:creationId xmlns:a16="http://schemas.microsoft.com/office/drawing/2014/main" id="{067C1D72-091D-A1D0-7CC3-577E7CB7B795}"/>
              </a:ext>
            </a:extLst>
          </p:cNvPr>
          <p:cNvSpPr txBox="1"/>
          <p:nvPr/>
        </p:nvSpPr>
        <p:spPr>
          <a:xfrm>
            <a:off x="2488200" y="2218386"/>
            <a:ext cx="28410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300" b="1" dirty="0"/>
              <a:t>POR DAVID GONZÁLEZ</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863</Words>
  <Application>Microsoft Office PowerPoint</Application>
  <PresentationFormat>Custom</PresentationFormat>
  <Paragraphs>28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Lato</vt:lpstr>
      <vt:lpstr>Arial</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5</cp:revision>
  <dcterms:modified xsi:type="dcterms:W3CDTF">2023-09-15T21:56:51Z</dcterms:modified>
</cp:coreProperties>
</file>