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5" d="100"/>
          <a:sy n="95" d="100"/>
        </p:scale>
        <p:origin x="852" y="1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446438"/>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8" name="Google Shape;58;p13"/>
          <p:cNvSpPr txBox="1"/>
          <p:nvPr/>
        </p:nvSpPr>
        <p:spPr>
          <a:xfrm>
            <a:off x="1158000" y="807848"/>
            <a:ext cx="54564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s-US" sz="3350" dirty="0">
                <a:latin typeface="Lato"/>
                <a:ea typeface="Lato"/>
                <a:cs typeface="Lato"/>
                <a:sym typeface="Lato"/>
              </a:rPr>
              <a:t>TU POSTULACIÓN</a:t>
            </a:r>
          </a:p>
        </p:txBody>
      </p:sp>
      <p:sp>
        <p:nvSpPr>
          <p:cNvPr id="59" name="Google Shape;59;p13"/>
          <p:cNvSpPr txBox="1"/>
          <p:nvPr/>
        </p:nvSpPr>
        <p:spPr>
          <a:xfrm>
            <a:off x="616025" y="1666663"/>
            <a:ext cx="3292800" cy="7225025"/>
          </a:xfrm>
          <a:prstGeom prst="rect">
            <a:avLst/>
          </a:prstGeom>
          <a:noFill/>
          <a:ln>
            <a:noFill/>
          </a:ln>
        </p:spPr>
        <p:txBody>
          <a:bodyPr spcFirstLastPara="1" wrap="square" lIns="91425" tIns="91425" rIns="91425" bIns="91425" anchor="ctr" anchorCtr="0">
            <a:spAutoFit/>
          </a:bodyPr>
          <a:lstStyle/>
          <a:p>
            <a:pPr marL="0" lvl="0" indent="274320" algn="just" rtl="0">
              <a:spcBef>
                <a:spcPts val="0"/>
              </a:spcBef>
              <a:spcAft>
                <a:spcPts val="0"/>
              </a:spcAft>
              <a:buClr>
                <a:schemeClr val="dk1"/>
              </a:buClr>
              <a:buSzPts val="1100"/>
              <a:buFont typeface="Arial"/>
              <a:buNone/>
            </a:pPr>
            <a:r>
              <a:rPr lang="es-US" sz="1150" dirty="0">
                <a:latin typeface="Lato"/>
                <a:ea typeface="Lato"/>
                <a:cs typeface="Lato"/>
                <a:sym typeface="Lato"/>
              </a:rPr>
              <a:t>Todas las noches durante este otoño, Jenna Arnold, de 17 años, ensayó para el musical de la escuela secundaria. Pero cuando tenía un momento libre, Jenna trabajaba en la historia de su vida. Esta estudiante de último año de </a:t>
            </a:r>
            <a:r>
              <a:rPr lang="es-US" sz="1150" dirty="0" err="1">
                <a:latin typeface="Lato"/>
                <a:ea typeface="Lato"/>
                <a:cs typeface="Lato"/>
                <a:sym typeface="Lato"/>
              </a:rPr>
              <a:t>Elkins</a:t>
            </a:r>
            <a:r>
              <a:rPr lang="es-US" sz="1150" dirty="0">
                <a:latin typeface="Lato"/>
                <a:ea typeface="Lato"/>
                <a:cs typeface="Lato"/>
                <a:sym typeface="Lato"/>
              </a:rPr>
              <a:t> Park, Pensilvania, no quiere ser escritora, quiere ser diseñadora de escenografías algún día. Pero para lograr su meta, sabía que debía perfeccionar un solo ensayo muy importante.</a:t>
            </a:r>
          </a:p>
          <a:p>
            <a:pPr marL="0" lvl="0" indent="274320" algn="just" rtl="0">
              <a:spcBef>
                <a:spcPts val="0"/>
              </a:spcBef>
              <a:spcAft>
                <a:spcPts val="0"/>
              </a:spcAft>
              <a:buClr>
                <a:schemeClr val="dk1"/>
              </a:buClr>
              <a:buSzPts val="1100"/>
              <a:buFont typeface="Arial"/>
              <a:buNone/>
            </a:pPr>
            <a:r>
              <a:rPr lang="es-US" sz="1150" dirty="0">
                <a:latin typeface="Lato"/>
                <a:ea typeface="Lato"/>
                <a:cs typeface="Lato"/>
                <a:sym typeface="Lato"/>
              </a:rPr>
              <a:t>Como millones de estudiantes de último año con intenciones de ir a la universidad, Jenna debe cautivar a los oficiales de admisiones con sus notas, puntajes de SAT, actividades y un ensayo personal. “Es la única parte de la postulación en la que debes expresarte y contarles quién eres”, dice Josh </a:t>
            </a:r>
            <a:r>
              <a:rPr lang="es-US" sz="1150" dirty="0" err="1">
                <a:latin typeface="Lato"/>
                <a:ea typeface="Lato"/>
                <a:cs typeface="Lato"/>
                <a:sym typeface="Lato"/>
              </a:rPr>
              <a:t>Berezin</a:t>
            </a:r>
            <a:r>
              <a:rPr lang="es-US" sz="1150" dirty="0">
                <a:latin typeface="Lato"/>
                <a:ea typeface="Lato"/>
                <a:cs typeface="Lato"/>
                <a:sym typeface="Lato"/>
              </a:rPr>
              <a:t>, de 19 años, que vive en </a:t>
            </a:r>
            <a:r>
              <a:rPr lang="es-US" sz="1150" dirty="0" err="1">
                <a:latin typeface="Lato"/>
                <a:ea typeface="Lato"/>
                <a:cs typeface="Lato"/>
                <a:sym typeface="Lato"/>
              </a:rPr>
              <a:t>Shaker</a:t>
            </a:r>
            <a:r>
              <a:rPr lang="es-US" sz="1150" dirty="0">
                <a:latin typeface="Lato"/>
                <a:ea typeface="Lato"/>
                <a:cs typeface="Lato"/>
                <a:sym typeface="Lato"/>
              </a:rPr>
              <a:t> Heights, Ohio, y convirtió el ensayo que lo ayudó a ingresar a la Universidad de Yale en un libro, </a:t>
            </a:r>
            <a:r>
              <a:rPr lang="es-US" sz="1150" i="1" dirty="0" err="1">
                <a:latin typeface="Lato"/>
                <a:ea typeface="Lato"/>
                <a:cs typeface="Lato"/>
                <a:sym typeface="Lato"/>
              </a:rPr>
              <a:t>Getting</a:t>
            </a:r>
            <a:r>
              <a:rPr lang="es-US" sz="1150" i="1" dirty="0">
                <a:latin typeface="Lato"/>
                <a:ea typeface="Lato"/>
                <a:cs typeface="Lato"/>
                <a:sym typeface="Lato"/>
              </a:rPr>
              <a:t> into Yale</a:t>
            </a:r>
            <a:r>
              <a:rPr lang="es-US" sz="1150" dirty="0">
                <a:latin typeface="Lato"/>
                <a:ea typeface="Lato"/>
                <a:cs typeface="Lato"/>
                <a:sym typeface="Lato"/>
              </a:rPr>
              <a:t> (Cómo ingresar a Yale) ($14, Hyperion). “Es tu oportunidad de ser creativo”.</a:t>
            </a:r>
          </a:p>
          <a:p>
            <a:pPr marL="0" lvl="0" indent="274320" algn="just" rtl="0">
              <a:spcBef>
                <a:spcPts val="0"/>
              </a:spcBef>
              <a:spcAft>
                <a:spcPts val="0"/>
              </a:spcAft>
              <a:buClr>
                <a:schemeClr val="dk1"/>
              </a:buClr>
              <a:buSzPts val="1100"/>
              <a:buFont typeface="Arial"/>
              <a:buNone/>
            </a:pPr>
            <a:r>
              <a:rPr lang="es-US" sz="1150" dirty="0">
                <a:latin typeface="Lato"/>
                <a:ea typeface="Lato"/>
                <a:cs typeface="Lato"/>
                <a:sym typeface="Lato"/>
              </a:rPr>
              <a:t>Pero puede ser difícil si no tuviste mucha práctica de escritura. </a:t>
            </a:r>
          </a:p>
          <a:p>
            <a:pPr marL="0" lvl="0" indent="274320" algn="just" rtl="0">
              <a:spcBef>
                <a:spcPts val="0"/>
              </a:spcBef>
              <a:spcAft>
                <a:spcPts val="0"/>
              </a:spcAft>
              <a:buClr>
                <a:schemeClr val="dk1"/>
              </a:buClr>
              <a:buSzPts val="1100"/>
              <a:buFont typeface="Arial"/>
              <a:buNone/>
            </a:pPr>
            <a:r>
              <a:rPr lang="es-US" sz="1150" dirty="0">
                <a:latin typeface="Lato"/>
                <a:ea typeface="Lato"/>
                <a:cs typeface="Lato"/>
                <a:sym typeface="Lato"/>
              </a:rPr>
              <a:t>Parke </a:t>
            </a:r>
            <a:r>
              <a:rPr lang="es-US" sz="1150" dirty="0" err="1">
                <a:latin typeface="Lato"/>
                <a:ea typeface="Lato"/>
                <a:cs typeface="Lato"/>
                <a:sym typeface="Lato"/>
              </a:rPr>
              <a:t>Muth</a:t>
            </a:r>
            <a:r>
              <a:rPr lang="es-US" sz="1150" dirty="0">
                <a:latin typeface="Lato"/>
                <a:ea typeface="Lato"/>
                <a:cs typeface="Lato"/>
                <a:sym typeface="Lato"/>
              </a:rPr>
              <a:t>, decano adjunto de admisiones en la Universidad de Virginia, ha visto triunfar —y fracasar— a muchos ensayos. “Uno de los problemas principales es la falta de enfoque”, explica. “Las personas creen que tienen que abordar algún tema muy importante, como el Medio Oriente, el aborto. Es demasiado amplio”.</a:t>
            </a:r>
          </a:p>
          <a:p>
            <a:pPr marL="0" lvl="0" indent="274320" algn="just" rtl="0">
              <a:spcBef>
                <a:spcPts val="0"/>
              </a:spcBef>
              <a:spcAft>
                <a:spcPts val="0"/>
              </a:spcAft>
              <a:buClr>
                <a:schemeClr val="dk1"/>
              </a:buClr>
              <a:buSzPts val="1100"/>
              <a:buFont typeface="Arial"/>
              <a:buNone/>
            </a:pPr>
            <a:r>
              <a:rPr lang="es-US" sz="1150" dirty="0">
                <a:latin typeface="Lato"/>
                <a:ea typeface="Lato"/>
                <a:cs typeface="Lato"/>
                <a:sym typeface="Lato"/>
              </a:rPr>
              <a:t>Para ayudarte a encontrar el enfoque, mira estos consejos de </a:t>
            </a:r>
            <a:r>
              <a:rPr lang="es-US" sz="1150" dirty="0" err="1">
                <a:latin typeface="Lato"/>
                <a:ea typeface="Lato"/>
                <a:cs typeface="Lato"/>
                <a:sym typeface="Lato"/>
              </a:rPr>
              <a:t>Muth</a:t>
            </a:r>
            <a:r>
              <a:rPr lang="es-US" sz="1150" dirty="0">
                <a:latin typeface="Lato"/>
                <a:ea typeface="Lato"/>
                <a:cs typeface="Lato"/>
                <a:sym typeface="Lato"/>
              </a:rPr>
              <a:t>, Jenna y Josh:</a:t>
            </a:r>
          </a:p>
          <a:p>
            <a:pPr marL="0" lvl="0" indent="0" algn="just" rtl="0">
              <a:spcBef>
                <a:spcPts val="0"/>
              </a:spcBef>
              <a:spcAft>
                <a:spcPts val="0"/>
              </a:spcAft>
              <a:buNone/>
            </a:pPr>
            <a:r>
              <a:rPr lang="es-US" sz="1150" dirty="0">
                <a:latin typeface="Lato"/>
                <a:ea typeface="Lato"/>
                <a:cs typeface="Lato"/>
                <a:sym typeface="Lato"/>
              </a:rPr>
              <a:t>•      No pienses a lo grande. Elige un tema que te permita escribir desde un punto de vista personal y usar detalles específicos. Jenna se enfocó en su episodio con una enfermedad rara, alopecia </a:t>
            </a:r>
            <a:r>
              <a:rPr lang="es-US" sz="1150" dirty="0" err="1">
                <a:latin typeface="Lato"/>
                <a:ea typeface="Lato"/>
                <a:cs typeface="Lato"/>
                <a:sym typeface="Lato"/>
              </a:rPr>
              <a:t>areata</a:t>
            </a:r>
            <a:r>
              <a:rPr lang="es-US" sz="1150" dirty="0">
                <a:latin typeface="Lato"/>
                <a:ea typeface="Lato"/>
                <a:cs typeface="Lato"/>
                <a:sym typeface="Lato"/>
              </a:rPr>
              <a:t>, que causa calvicie. “Allí estaba yo, intentando tener una vida normal y tener citas con chicos”, dice. </a:t>
            </a:r>
          </a:p>
          <a:p>
            <a:pPr marL="0" lvl="0" indent="0" algn="just" rtl="0">
              <a:spcBef>
                <a:spcPts val="0"/>
              </a:spcBef>
              <a:spcAft>
                <a:spcPts val="0"/>
              </a:spcAft>
              <a:buNone/>
            </a:pPr>
            <a:endParaRPr sz="1150" dirty="0">
              <a:latin typeface="Lato"/>
              <a:ea typeface="Lato"/>
              <a:cs typeface="Lato"/>
              <a:sym typeface="Lato"/>
            </a:endParaRPr>
          </a:p>
          <a:p>
            <a:pPr marL="0" lvl="0" indent="0" algn="just" rtl="0">
              <a:spcBef>
                <a:spcPts val="0"/>
              </a:spcBef>
              <a:spcAft>
                <a:spcPts val="0"/>
              </a:spcAft>
              <a:buNone/>
            </a:pPr>
            <a:r>
              <a:rPr lang="es-US" sz="900" i="1" dirty="0">
                <a:latin typeface="Lato"/>
                <a:ea typeface="Lato"/>
                <a:cs typeface="Lato"/>
                <a:sym typeface="Lato"/>
              </a:rPr>
              <a:t>* Reimpreso con la autorización de la revista </a:t>
            </a:r>
            <a:r>
              <a:rPr lang="es-US" sz="900" i="1" dirty="0" err="1">
                <a:latin typeface="Lato"/>
                <a:ea typeface="Lato"/>
                <a:cs typeface="Lato"/>
                <a:sym typeface="Lato"/>
              </a:rPr>
              <a:t>React</a:t>
            </a:r>
            <a:r>
              <a:rPr lang="es-US" sz="900" i="1" dirty="0">
                <a:latin typeface="Lato"/>
                <a:ea typeface="Lato"/>
                <a:cs typeface="Lato"/>
                <a:sym typeface="Lato"/>
              </a:rPr>
              <a:t>.</a:t>
            </a:r>
          </a:p>
        </p:txBody>
      </p:sp>
      <p:sp>
        <p:nvSpPr>
          <p:cNvPr id="60" name="Google Shape;60;p13"/>
          <p:cNvSpPr txBox="1"/>
          <p:nvPr/>
        </p:nvSpPr>
        <p:spPr>
          <a:xfrm>
            <a:off x="3908825" y="1611243"/>
            <a:ext cx="3292800" cy="7018800"/>
          </a:xfrm>
          <a:prstGeom prst="rect">
            <a:avLst/>
          </a:prstGeom>
          <a:noFill/>
          <a:ln>
            <a:noFill/>
          </a:ln>
        </p:spPr>
        <p:txBody>
          <a:bodyPr spcFirstLastPara="1" wrap="square" lIns="91425" tIns="91425" rIns="91425" bIns="91425" anchor="ctr" anchorCtr="0">
            <a:spAutoFit/>
          </a:bodyPr>
          <a:lstStyle/>
          <a:p>
            <a:pPr marL="0" lvl="0" indent="0" algn="just" rtl="0">
              <a:spcBef>
                <a:spcPts val="0"/>
              </a:spcBef>
              <a:spcAft>
                <a:spcPts val="0"/>
              </a:spcAft>
              <a:buNone/>
            </a:pPr>
            <a:r>
              <a:rPr lang="es-US" sz="1150" dirty="0">
                <a:latin typeface="Lato"/>
                <a:ea typeface="Lato"/>
                <a:cs typeface="Lato"/>
                <a:sym typeface="Lato"/>
              </a:rPr>
              <a:t>“Y siempre me preocupaba que se me cayera la peluca”. Jenna eligió un solo episodio traumático para describir: el momento en que un amigo le sacó la peluca de manera accidental.</a:t>
            </a:r>
          </a:p>
          <a:p>
            <a:pPr marL="0" lvl="0" indent="274320" algn="just" rtl="0">
              <a:spcBef>
                <a:spcPts val="0"/>
              </a:spcBef>
              <a:spcAft>
                <a:spcPts val="0"/>
              </a:spcAft>
              <a:buNone/>
            </a:pPr>
            <a:r>
              <a:rPr lang="es-US" sz="1150" dirty="0">
                <a:latin typeface="Lato"/>
                <a:ea typeface="Lato"/>
                <a:cs typeface="Lato"/>
                <a:sym typeface="Lato"/>
              </a:rPr>
              <a:t>“Sentí cómo mi peluca caía por detrás de mi cabeza, como el jarabe de chocolate cae sobre una bola de helado. Mi mayor miedo se volvió realidad. Había quedado expuesta. Mi secreto fue revelado al aire libre, bajo el sol, así como las partes de pelo que tenía en mi cabeza quedaron al descubierto”.</a:t>
            </a:r>
          </a:p>
          <a:p>
            <a:pPr marL="0" lvl="0" indent="0" algn="just" rtl="0">
              <a:spcBef>
                <a:spcPts val="0"/>
              </a:spcBef>
              <a:spcAft>
                <a:spcPts val="0"/>
              </a:spcAft>
              <a:buNone/>
            </a:pPr>
            <a:r>
              <a:rPr lang="es-US" sz="1150" dirty="0">
                <a:latin typeface="Lato"/>
                <a:ea typeface="Lato"/>
                <a:cs typeface="Lato"/>
                <a:sym typeface="Lato"/>
              </a:rPr>
              <a:t>•  Usa muchas descripciones en tu escritura. Y deja que la acción fluya de manera natural. Así es como Josh se describe en el campo de juego:</a:t>
            </a:r>
          </a:p>
          <a:p>
            <a:pPr marL="0" lvl="0" indent="274320" algn="just" rtl="0">
              <a:spcBef>
                <a:spcPts val="0"/>
              </a:spcBef>
              <a:spcAft>
                <a:spcPts val="0"/>
              </a:spcAft>
              <a:buNone/>
            </a:pPr>
            <a:r>
              <a:rPr lang="es-US" sz="1150" dirty="0">
                <a:latin typeface="Lato"/>
                <a:ea typeface="Lato"/>
                <a:cs typeface="Lato"/>
                <a:sym typeface="Lato"/>
              </a:rPr>
              <a:t>“Incluso yo debo reírme a veces. Este soy yo, de 5 pies y 8 pulgadas, rodeado de mis compañeros que juegan en la línea ofensiva y miden 6 pies y 2 pulgadas en promedio. Debe ser un espectáculo digno de ver. Yo, al fondo del montón, haciéndome camino para poder escuchar al mariscal de campo, o estirándome en puntas de pie intentando leerle los labios”.</a:t>
            </a:r>
          </a:p>
          <a:p>
            <a:pPr marL="0" lvl="0" indent="0" algn="just" rtl="0">
              <a:spcBef>
                <a:spcPts val="0"/>
              </a:spcBef>
              <a:spcAft>
                <a:spcPts val="0"/>
              </a:spcAft>
              <a:buNone/>
            </a:pPr>
            <a:r>
              <a:rPr lang="es-US" sz="1150" dirty="0">
                <a:latin typeface="Lato"/>
                <a:ea typeface="Lato"/>
                <a:cs typeface="Lato"/>
                <a:sym typeface="Lato"/>
              </a:rPr>
              <a:t>•   Mantente dispuesto a arriesgarte. Algunos postulantes adjuntan caricaturas, escriben guiones de películas o ignoran la pregunta y se pierden en fantasías propias.</a:t>
            </a:r>
          </a:p>
          <a:p>
            <a:pPr marL="0" lvl="0" indent="274320" algn="just" rtl="0">
              <a:spcBef>
                <a:spcPts val="0"/>
              </a:spcBef>
              <a:spcAft>
                <a:spcPts val="0"/>
              </a:spcAft>
              <a:buNone/>
            </a:pPr>
            <a:r>
              <a:rPr lang="es-US" sz="1150" dirty="0">
                <a:latin typeface="Lato"/>
                <a:ea typeface="Lato"/>
                <a:cs typeface="Lato"/>
                <a:sym typeface="Lato"/>
              </a:rPr>
              <a:t>“Por supuesto que también puedes fracasar estrepitosamente”, señala </a:t>
            </a:r>
            <a:r>
              <a:rPr lang="es-US" sz="1150" dirty="0" err="1">
                <a:latin typeface="Lato"/>
                <a:ea typeface="Lato"/>
                <a:cs typeface="Lato"/>
                <a:sym typeface="Lato"/>
              </a:rPr>
              <a:t>Muth</a:t>
            </a:r>
            <a:r>
              <a:rPr lang="es-US" sz="1150" dirty="0">
                <a:latin typeface="Lato"/>
                <a:ea typeface="Lato"/>
                <a:cs typeface="Lato"/>
                <a:sym typeface="Lato"/>
              </a:rPr>
              <a:t>. “Si no eres un gran escritor, probablemente no deberías arriesgarte”.</a:t>
            </a:r>
          </a:p>
          <a:p>
            <a:pPr marL="0" lvl="0" indent="274320" algn="just" rtl="0">
              <a:spcBef>
                <a:spcPts val="0"/>
              </a:spcBef>
              <a:spcAft>
                <a:spcPts val="0"/>
              </a:spcAft>
              <a:buNone/>
            </a:pPr>
            <a:r>
              <a:rPr lang="es-US" sz="1150" dirty="0">
                <a:latin typeface="Lato"/>
                <a:ea typeface="Lato"/>
                <a:cs typeface="Lato"/>
                <a:sym typeface="Lato"/>
              </a:rPr>
              <a:t>Pero a veces arriesgarse vale la pena. El autor Josh dice que nunca se vio como un buen escritor. “El único consejo en el que puedo pensar es en ser uno mismo”, dice. “Parece tonto y un cliché, pero es la única manera en que saldrá bien”.</a:t>
            </a:r>
          </a:p>
          <a:p>
            <a:pPr marL="0" lvl="0" indent="0" algn="r" rtl="0">
              <a:spcBef>
                <a:spcPts val="0"/>
              </a:spcBef>
              <a:spcAft>
                <a:spcPts val="0"/>
              </a:spcAft>
              <a:buNone/>
            </a:pPr>
            <a:r>
              <a:rPr lang="es-US" sz="1200" dirty="0">
                <a:latin typeface="Lato"/>
                <a:ea typeface="Lato"/>
                <a:cs typeface="Lato"/>
                <a:sym typeface="Lato"/>
              </a:rPr>
              <a:t>—Joseph </a:t>
            </a:r>
            <a:r>
              <a:rPr lang="es-US" sz="1200" dirty="0" err="1">
                <a:latin typeface="Lato"/>
                <a:ea typeface="Lato"/>
                <a:cs typeface="Lato"/>
                <a:sym typeface="Lato"/>
              </a:rPr>
              <a:t>D’Agnese</a:t>
            </a:r>
            <a:endParaRPr lang="es-US" sz="1200" dirty="0">
              <a:latin typeface="Lato"/>
              <a:ea typeface="Lato"/>
              <a:cs typeface="Lato"/>
              <a:sym typeface="Lato"/>
            </a:endParaRPr>
          </a:p>
          <a:p>
            <a:pPr marL="0" lvl="0" indent="0" algn="just" rtl="0">
              <a:spcBef>
                <a:spcPts val="0"/>
              </a:spcBef>
              <a:spcAft>
                <a:spcPts val="0"/>
              </a:spcAft>
              <a:buNone/>
            </a:pPr>
            <a:endParaRPr sz="1200" dirty="0">
              <a:latin typeface="Lato"/>
              <a:ea typeface="Lato"/>
              <a:cs typeface="Lato"/>
              <a:sym typeface="Lato"/>
            </a:endParaRPr>
          </a:p>
        </p:txBody>
      </p:sp>
      <p:sp>
        <p:nvSpPr>
          <p:cNvPr id="2" name="Google Shape;57;p13">
            <a:extLst>
              <a:ext uri="{FF2B5EF4-FFF2-40B4-BE49-F238E27FC236}">
                <a16:creationId xmlns:a16="http://schemas.microsoft.com/office/drawing/2014/main" id="{BA6672C3-F4F9-5F86-FAC2-DCA92D90357E}"/>
              </a:ext>
            </a:extLst>
          </p:cNvPr>
          <p:cNvSpPr txBox="1"/>
          <p:nvPr/>
        </p:nvSpPr>
        <p:spPr>
          <a:xfrm>
            <a:off x="1034041" y="282188"/>
            <a:ext cx="5704319" cy="530884"/>
          </a:xfrm>
          <a:prstGeom prst="rect">
            <a:avLst/>
          </a:prstGeom>
          <a:noFill/>
          <a:ln>
            <a:noFill/>
          </a:ln>
        </p:spPr>
        <p:txBody>
          <a:bodyPr spcFirstLastPara="1" wrap="square" lIns="91425" tIns="91425" rIns="91425" bIns="91425"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s-US" sz="1050" b="1" dirty="0">
                <a:solidFill>
                  <a:schemeClr val="lt1"/>
                </a:solidFill>
                <a:latin typeface="Lato"/>
                <a:ea typeface="Lato"/>
                <a:cs typeface="Lato"/>
                <a:sym typeface="Lato"/>
              </a:rPr>
              <a:t>PLAN DE </a:t>
            </a:r>
            <a:r>
              <a:rPr lang="en-US" sz="1050" b="1" i="0" dirty="0">
                <a:solidFill>
                  <a:schemeClr val="bg1"/>
                </a:solidFill>
                <a:effectLst/>
                <a:latin typeface="Lato" panose="020F0502020204030203" pitchFamily="34" charset="0"/>
                <a:ea typeface="Lato" panose="020F0502020204030203" pitchFamily="34" charset="0"/>
                <a:cs typeface="Lato" panose="020F0502020204030203" pitchFamily="34" charset="0"/>
              </a:rPr>
              <a:t>ACCIÓN</a:t>
            </a:r>
            <a:r>
              <a:rPr lang="en-US" sz="1200" b="0" i="0" dirty="0">
                <a:solidFill>
                  <a:srgbClr val="000000"/>
                </a:solidFill>
                <a:effectLst/>
                <a:latin typeface="docs-Proxima Nova"/>
              </a:rPr>
              <a:t> </a:t>
            </a:r>
            <a:r>
              <a:rPr lang="es-US" sz="1050" b="1" dirty="0">
                <a:solidFill>
                  <a:schemeClr val="lt1"/>
                </a:solidFill>
                <a:latin typeface="Lato"/>
                <a:ea typeface="Lato"/>
                <a:cs typeface="Lato"/>
                <a:sym typeface="Lato"/>
              </a:rPr>
              <a:t>PARA LA UNIVERSIDAD | POSTULACI</a:t>
            </a:r>
            <a:r>
              <a:rPr lang="en-US" sz="1050" b="1" i="0" dirty="0">
                <a:solidFill>
                  <a:schemeClr val="bg1"/>
                </a:solidFill>
                <a:effectLst/>
                <a:latin typeface="Lato" panose="020F0502020204030203" pitchFamily="34" charset="0"/>
                <a:ea typeface="Lato" panose="020F0502020204030203" pitchFamily="34" charset="0"/>
                <a:cs typeface="Lato" panose="020F0502020204030203" pitchFamily="34" charset="0"/>
              </a:rPr>
              <a:t>ÓN</a:t>
            </a:r>
            <a:r>
              <a:rPr lang="es-US" sz="1050" b="1" dirty="0">
                <a:solidFill>
                  <a:schemeClr val="lt1"/>
                </a:solidFill>
                <a:latin typeface="Lato"/>
                <a:ea typeface="Lato"/>
                <a:cs typeface="Lato"/>
                <a:sym typeface="Lato"/>
              </a:rPr>
              <a:t> A UNIVERSIDADE Y ESCUELAS TÉCNICAS</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684</Words>
  <Application>Microsoft Office PowerPoint</Application>
  <PresentationFormat>Custom</PresentationFormat>
  <Paragraphs>19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docs-Proxima Nova</vt: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5</cp:revision>
  <dcterms:modified xsi:type="dcterms:W3CDTF">2023-09-15T21:49:40Z</dcterms:modified>
</cp:coreProperties>
</file>