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Congenial Light" panose="02000503040000020004" pitchFamily="2" charset="0"/>
      <p:regular r:id="rId4"/>
    </p:embeddedFont>
    <p:embeddedFont>
      <p:font typeface="Lato" panose="020F0502020204030203" pitchFamily="34"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4" d="100"/>
          <a:sy n="84" d="100"/>
        </p:scale>
        <p:origin x="1134" y="6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ESTABLECER Y ALCANZAR METAS | IDENTIFICAR METAS</a:t>
            </a:r>
          </a:p>
        </p:txBody>
      </p:sp>
      <p:sp>
        <p:nvSpPr>
          <p:cNvPr id="58" name="Google Shape;58;p13"/>
          <p:cNvSpPr/>
          <p:nvPr/>
        </p:nvSpPr>
        <p:spPr>
          <a:xfrm>
            <a:off x="936575" y="7170125"/>
            <a:ext cx="2133000" cy="1746900"/>
          </a:xfrm>
          <a:prstGeom prst="rect">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s-US"/>
              <a:t>00</a:t>
            </a:r>
          </a:p>
        </p:txBody>
      </p:sp>
      <p:sp>
        <p:nvSpPr>
          <p:cNvPr id="59" name="Google Shape;59;p13"/>
          <p:cNvSpPr/>
          <p:nvPr/>
        </p:nvSpPr>
        <p:spPr>
          <a:xfrm>
            <a:off x="1016675" y="7093925"/>
            <a:ext cx="2133000" cy="17469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3"/>
          <p:cNvSpPr/>
          <p:nvPr/>
        </p:nvSpPr>
        <p:spPr>
          <a:xfrm>
            <a:off x="1016675" y="7093925"/>
            <a:ext cx="2133000" cy="17469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3"/>
          <p:cNvSpPr/>
          <p:nvPr/>
        </p:nvSpPr>
        <p:spPr>
          <a:xfrm>
            <a:off x="1718025" y="5908975"/>
            <a:ext cx="2133000" cy="1746900"/>
          </a:xfrm>
          <a:prstGeom prst="rect">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s-US"/>
              <a:t>00</a:t>
            </a:r>
          </a:p>
        </p:txBody>
      </p:sp>
      <p:sp>
        <p:nvSpPr>
          <p:cNvPr id="62" name="Google Shape;62;p13"/>
          <p:cNvSpPr/>
          <p:nvPr/>
        </p:nvSpPr>
        <p:spPr>
          <a:xfrm>
            <a:off x="1798125" y="5832775"/>
            <a:ext cx="2133000" cy="17469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3"/>
          <p:cNvSpPr/>
          <p:nvPr/>
        </p:nvSpPr>
        <p:spPr>
          <a:xfrm>
            <a:off x="1798125" y="5832775"/>
            <a:ext cx="2133000" cy="17469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3"/>
          <p:cNvSpPr/>
          <p:nvPr/>
        </p:nvSpPr>
        <p:spPr>
          <a:xfrm>
            <a:off x="2445425" y="4714913"/>
            <a:ext cx="2133000" cy="1746900"/>
          </a:xfrm>
          <a:prstGeom prst="rect">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s-US"/>
              <a:t>00</a:t>
            </a:r>
          </a:p>
        </p:txBody>
      </p:sp>
      <p:sp>
        <p:nvSpPr>
          <p:cNvPr id="65" name="Google Shape;65;p13"/>
          <p:cNvSpPr/>
          <p:nvPr/>
        </p:nvSpPr>
        <p:spPr>
          <a:xfrm>
            <a:off x="2534725" y="4638700"/>
            <a:ext cx="2133000" cy="17469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3"/>
          <p:cNvSpPr/>
          <p:nvPr/>
        </p:nvSpPr>
        <p:spPr>
          <a:xfrm>
            <a:off x="3170750" y="3519338"/>
            <a:ext cx="2133000" cy="1746900"/>
          </a:xfrm>
          <a:prstGeom prst="rect">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s-US"/>
              <a:t>00</a:t>
            </a:r>
          </a:p>
        </p:txBody>
      </p:sp>
      <p:sp>
        <p:nvSpPr>
          <p:cNvPr id="67" name="Google Shape;67;p13"/>
          <p:cNvSpPr/>
          <p:nvPr/>
        </p:nvSpPr>
        <p:spPr>
          <a:xfrm>
            <a:off x="3269225" y="3445225"/>
            <a:ext cx="2133000" cy="17469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3"/>
          <p:cNvSpPr/>
          <p:nvPr/>
        </p:nvSpPr>
        <p:spPr>
          <a:xfrm>
            <a:off x="3962400" y="2259700"/>
            <a:ext cx="2133000" cy="1746900"/>
          </a:xfrm>
          <a:prstGeom prst="rect">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s-US"/>
              <a:t>00</a:t>
            </a:r>
          </a:p>
        </p:txBody>
      </p:sp>
      <p:sp>
        <p:nvSpPr>
          <p:cNvPr id="69" name="Google Shape;69;p13"/>
          <p:cNvSpPr/>
          <p:nvPr/>
        </p:nvSpPr>
        <p:spPr>
          <a:xfrm>
            <a:off x="4042500" y="2183500"/>
            <a:ext cx="2133000" cy="17469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3"/>
          <p:cNvSpPr/>
          <p:nvPr/>
        </p:nvSpPr>
        <p:spPr>
          <a:xfrm>
            <a:off x="4691750" y="1053500"/>
            <a:ext cx="2133000" cy="1746900"/>
          </a:xfrm>
          <a:prstGeom prst="rect">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3"/>
          <p:cNvSpPr/>
          <p:nvPr/>
        </p:nvSpPr>
        <p:spPr>
          <a:xfrm rot="-2993225">
            <a:off x="216659" y="2380843"/>
            <a:ext cx="3916833" cy="1563652"/>
          </a:xfrm>
          <a:prstGeom prst="rightArrow">
            <a:avLst>
              <a:gd name="adj1" fmla="val 50000"/>
              <a:gd name="adj2" fmla="val 50000"/>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3"/>
          <p:cNvSpPr txBox="1"/>
          <p:nvPr/>
        </p:nvSpPr>
        <p:spPr>
          <a:xfrm>
            <a:off x="4572900" y="5776300"/>
            <a:ext cx="3199500" cy="3631733"/>
          </a:xfrm>
          <a:prstGeom prst="rect">
            <a:avLst/>
          </a:prstGeom>
          <a:noFill/>
          <a:ln>
            <a:noFill/>
          </a:ln>
        </p:spPr>
        <p:txBody>
          <a:bodyPr spcFirstLastPara="1" wrap="square" lIns="91425" tIns="91425" rIns="91425" bIns="91425" anchor="t" anchorCtr="0">
            <a:spAutoFit/>
          </a:bodyPr>
          <a:lstStyle/>
          <a:p>
            <a:pPr marL="476250" lvl="0" indent="-342900" algn="l" rtl="0">
              <a:lnSpc>
                <a:spcPct val="100000"/>
              </a:lnSpc>
              <a:spcBef>
                <a:spcPts val="0"/>
              </a:spcBef>
              <a:spcAft>
                <a:spcPts val="0"/>
              </a:spcAft>
              <a:buClr>
                <a:srgbClr val="000000"/>
              </a:buClr>
              <a:buSzPts val="1500"/>
              <a:buFont typeface="+mj-lt"/>
              <a:buAutoNum type="arabicPeriod"/>
            </a:pPr>
            <a:r>
              <a:rPr lang="es-US" sz="1500" dirty="0">
                <a:solidFill>
                  <a:srgbClr val="000000"/>
                </a:solidFill>
                <a:latin typeface="Lato"/>
                <a:ea typeface="Lato"/>
                <a:cs typeface="Lato"/>
                <a:sym typeface="Lato"/>
              </a:rPr>
              <a:t>Escribe una de tus metas a largo plazo en el recuadro superior.</a:t>
            </a:r>
          </a:p>
          <a:p>
            <a:pPr marL="342900" lvl="0" indent="-342900" algn="l" rtl="0">
              <a:lnSpc>
                <a:spcPct val="100000"/>
              </a:lnSpc>
              <a:spcBef>
                <a:spcPts val="0"/>
              </a:spcBef>
              <a:spcAft>
                <a:spcPts val="0"/>
              </a:spcAft>
              <a:buFont typeface="+mj-lt"/>
              <a:buAutoNum type="arabicPeriod"/>
            </a:pPr>
            <a:endParaRPr sz="1500" dirty="0">
              <a:solidFill>
                <a:srgbClr val="000000"/>
              </a:solidFill>
              <a:latin typeface="Lato"/>
              <a:ea typeface="Lato"/>
              <a:cs typeface="Lato"/>
              <a:sym typeface="Lato"/>
            </a:endParaRPr>
          </a:p>
          <a:p>
            <a:pPr marL="476250" lvl="0" indent="-342900" algn="l" rtl="0">
              <a:lnSpc>
                <a:spcPct val="100000"/>
              </a:lnSpc>
              <a:spcBef>
                <a:spcPts val="0"/>
              </a:spcBef>
              <a:spcAft>
                <a:spcPts val="0"/>
              </a:spcAft>
              <a:buClr>
                <a:srgbClr val="000000"/>
              </a:buClr>
              <a:buSzPts val="1500"/>
              <a:buFont typeface="+mj-lt"/>
              <a:buAutoNum type="arabicPeriod"/>
            </a:pPr>
            <a:r>
              <a:rPr lang="es-US" sz="1500" dirty="0">
                <a:solidFill>
                  <a:srgbClr val="000000"/>
                </a:solidFill>
                <a:latin typeface="Lato"/>
                <a:ea typeface="Lato"/>
                <a:cs typeface="Lato"/>
                <a:sym typeface="Lato"/>
              </a:rPr>
              <a:t>Piensa en los pasos que necesitas dar antes de poder alcanzar esta meta. Menciona los pasos en la parte posterior de esta hoja de actividades y, luego, colócales un número según el orden en el que deben realizarse.</a:t>
            </a:r>
          </a:p>
          <a:p>
            <a:pPr marL="800100" lvl="0" indent="-342900" algn="l" rtl="0">
              <a:lnSpc>
                <a:spcPct val="100000"/>
              </a:lnSpc>
              <a:spcBef>
                <a:spcPts val="0"/>
              </a:spcBef>
              <a:spcAft>
                <a:spcPts val="0"/>
              </a:spcAft>
              <a:buFont typeface="+mj-lt"/>
              <a:buAutoNum type="arabicPeriod"/>
            </a:pPr>
            <a:endParaRPr sz="1500" dirty="0">
              <a:solidFill>
                <a:srgbClr val="000000"/>
              </a:solidFill>
              <a:latin typeface="Lato"/>
              <a:ea typeface="Lato"/>
              <a:cs typeface="Lato"/>
              <a:sym typeface="Lato"/>
            </a:endParaRPr>
          </a:p>
          <a:p>
            <a:pPr marL="476250" lvl="0" indent="-342900" algn="l" rtl="0">
              <a:lnSpc>
                <a:spcPct val="100000"/>
              </a:lnSpc>
              <a:spcBef>
                <a:spcPts val="0"/>
              </a:spcBef>
              <a:spcAft>
                <a:spcPts val="0"/>
              </a:spcAft>
              <a:buClr>
                <a:srgbClr val="000000"/>
              </a:buClr>
              <a:buSzPts val="1500"/>
              <a:buFont typeface="+mj-lt"/>
              <a:buAutoNum type="arabicPeriod"/>
            </a:pPr>
            <a:r>
              <a:rPr lang="es-US" sz="1500" dirty="0">
                <a:solidFill>
                  <a:srgbClr val="000000"/>
                </a:solidFill>
                <a:latin typeface="Lato"/>
                <a:ea typeface="Lato"/>
                <a:cs typeface="Lato"/>
                <a:sym typeface="Lato"/>
              </a:rPr>
              <a:t>Completa las casillas con las metas escalonadas que te ayudarán a alcanzar tu meta.</a:t>
            </a:r>
          </a:p>
          <a:p>
            <a:pPr marL="0" lvl="0" indent="0" algn="l" rtl="0">
              <a:spcBef>
                <a:spcPts val="0"/>
              </a:spcBef>
              <a:spcAft>
                <a:spcPts val="0"/>
              </a:spcAft>
              <a:buNone/>
            </a:pPr>
            <a:endParaRPr dirty="0"/>
          </a:p>
        </p:txBody>
      </p:sp>
      <p:sp>
        <p:nvSpPr>
          <p:cNvPr id="73" name="Google Shape;73;p13"/>
          <p:cNvSpPr txBox="1"/>
          <p:nvPr/>
        </p:nvSpPr>
        <p:spPr>
          <a:xfrm rot="-2994592">
            <a:off x="146217" y="2909550"/>
            <a:ext cx="3969275" cy="677078"/>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3200" b="0" i="0" dirty="0">
                <a:solidFill>
                  <a:schemeClr val="bg1"/>
                </a:solidFill>
                <a:effectLst/>
                <a:latin typeface="Congenial Light" panose="020F0502020204030204" pitchFamily="2" charset="0"/>
              </a:rPr>
              <a:t>EN TU RECORRIDO</a:t>
            </a:r>
            <a:endParaRPr lang="es-US" sz="2400" dirty="0">
              <a:solidFill>
                <a:schemeClr val="bg1"/>
              </a:solidFill>
              <a:latin typeface="Congenial Light" panose="020F0502020204030204" pitchFamily="2" charset="0"/>
              <a:ea typeface="Lato"/>
              <a:cs typeface="Lato"/>
              <a:sym typeface="Lato"/>
            </a:endParaRPr>
          </a:p>
        </p:txBody>
      </p:sp>
      <p:sp>
        <p:nvSpPr>
          <p:cNvPr id="74" name="Google Shape;74;p13"/>
          <p:cNvSpPr/>
          <p:nvPr/>
        </p:nvSpPr>
        <p:spPr>
          <a:xfrm>
            <a:off x="4778050" y="977300"/>
            <a:ext cx="2133000" cy="17469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3"/>
          <p:cNvSpPr txBox="1"/>
          <p:nvPr/>
        </p:nvSpPr>
        <p:spPr>
          <a:xfrm>
            <a:off x="4937250" y="1158475"/>
            <a:ext cx="1887600" cy="646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500" dirty="0">
                <a:latin typeface="Lato"/>
                <a:ea typeface="Lato"/>
                <a:cs typeface="Lato"/>
                <a:sym typeface="Lato"/>
              </a:rPr>
              <a:t>META A</a:t>
            </a:r>
            <a:br>
              <a:rPr lang="es-US" sz="1500" dirty="0">
                <a:latin typeface="Lato"/>
                <a:ea typeface="Lato"/>
                <a:cs typeface="Lato"/>
                <a:sym typeface="Lato"/>
              </a:rPr>
            </a:br>
            <a:r>
              <a:rPr lang="es-US" sz="1500" dirty="0">
                <a:latin typeface="Lato"/>
                <a:ea typeface="Lato"/>
                <a:cs typeface="Lato"/>
                <a:sym typeface="Lato"/>
              </a:rPr>
              <a:t>LARGO PLAZO</a:t>
            </a:r>
          </a:p>
        </p:txBody>
      </p:sp>
      <p:sp>
        <p:nvSpPr>
          <p:cNvPr id="76" name="Google Shape;76;p13"/>
          <p:cNvSpPr txBox="1"/>
          <p:nvPr/>
        </p:nvSpPr>
        <p:spPr>
          <a:xfrm>
            <a:off x="5017150" y="1678660"/>
            <a:ext cx="1654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94</Words>
  <Application>Microsoft Office PowerPoint</Application>
  <PresentationFormat>Custom</PresentationFormat>
  <Paragraphs>14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Lato</vt:lpstr>
      <vt:lpstr>Arial</vt:lpstr>
      <vt:lpstr>Congenial Light</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4</cp:revision>
  <dcterms:modified xsi:type="dcterms:W3CDTF">2023-07-25T16:44:03Z</dcterms:modified>
</cp:coreProperties>
</file>