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076" y="9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TOMAR DECISIONES | TOMAR DECISIONES Y EVALUARLAS</a:t>
            </a:r>
          </a:p>
        </p:txBody>
      </p:sp>
      <p:sp>
        <p:nvSpPr>
          <p:cNvPr id="58" name="Google Shape;58;p13"/>
          <p:cNvSpPr txBox="1"/>
          <p:nvPr/>
        </p:nvSpPr>
        <p:spPr>
          <a:xfrm>
            <a:off x="918150" y="2052175"/>
            <a:ext cx="59811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s-US" sz="1900" b="1" dirty="0">
                <a:latin typeface="Lato"/>
                <a:ea typeface="Lato"/>
                <a:cs typeface="Lato"/>
                <a:sym typeface="Lato"/>
              </a:rPr>
              <a:t>EL REGALO QUE PERDURA </a:t>
            </a:r>
          </a:p>
          <a:p>
            <a:pPr marL="0" lvl="0" indent="0" algn="ctr" rtl="0">
              <a:spcBef>
                <a:spcPts val="0"/>
              </a:spcBef>
              <a:spcAft>
                <a:spcPts val="0"/>
              </a:spcAft>
              <a:buNone/>
            </a:pPr>
            <a:r>
              <a:rPr lang="es-US" b="1" dirty="0">
                <a:latin typeface="Lato"/>
                <a:ea typeface="Lato"/>
                <a:cs typeface="Lato"/>
                <a:sym typeface="Lato"/>
              </a:rPr>
              <a:t>Tiffany </a:t>
            </a:r>
            <a:r>
              <a:rPr lang="es-US" b="1" dirty="0" err="1">
                <a:latin typeface="Lato"/>
                <a:ea typeface="Lato"/>
                <a:cs typeface="Lato"/>
                <a:sym typeface="Lato"/>
              </a:rPr>
              <a:t>Culy</a:t>
            </a:r>
            <a:r>
              <a:rPr lang="es-US" b="1" dirty="0">
                <a:latin typeface="Lato"/>
                <a:ea typeface="Lato"/>
                <a:cs typeface="Lato"/>
                <a:sym typeface="Lato"/>
              </a:rPr>
              <a:t> insta a los adolescentes a que sean donantes de órganos.</a:t>
            </a:r>
          </a:p>
        </p:txBody>
      </p:sp>
      <p:sp>
        <p:nvSpPr>
          <p:cNvPr id="59" name="Google Shape;59;p13"/>
          <p:cNvSpPr txBox="1"/>
          <p:nvPr/>
        </p:nvSpPr>
        <p:spPr>
          <a:xfrm>
            <a:off x="1180500" y="926713"/>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a:latin typeface="Lato"/>
                <a:ea typeface="Lato"/>
                <a:cs typeface="Lato"/>
                <a:sym typeface="Lato"/>
              </a:rPr>
              <a:t>HÉROES COTIDIANOS</a:t>
            </a:r>
          </a:p>
        </p:txBody>
      </p:sp>
      <p:sp>
        <p:nvSpPr>
          <p:cNvPr id="60" name="Google Shape;60;p13"/>
          <p:cNvSpPr txBox="1"/>
          <p:nvPr/>
        </p:nvSpPr>
        <p:spPr>
          <a:xfrm>
            <a:off x="533149" y="2814175"/>
            <a:ext cx="3395913" cy="6101640"/>
          </a:xfrm>
          <a:prstGeom prst="rect">
            <a:avLst/>
          </a:prstGeom>
          <a:noFill/>
          <a:ln>
            <a:noFill/>
          </a:ln>
        </p:spPr>
        <p:txBody>
          <a:bodyPr spcFirstLastPara="1" wrap="square" lIns="91425" tIns="91425" rIns="91425" bIns="91425" anchor="t" anchorCtr="0">
            <a:spAutoFit/>
          </a:bodyPr>
          <a:lstStyle/>
          <a:p>
            <a:pPr marL="0" lvl="0" indent="457200" algn="just" rtl="0">
              <a:spcBef>
                <a:spcPts val="0"/>
              </a:spcBef>
              <a:spcAft>
                <a:spcPts val="0"/>
              </a:spcAft>
              <a:buClr>
                <a:schemeClr val="dk1"/>
              </a:buClr>
              <a:buSzPts val="1100"/>
              <a:buFont typeface="Arial"/>
              <a:buNone/>
            </a:pPr>
            <a:r>
              <a:rPr lang="es-US" sz="1250" dirty="0">
                <a:latin typeface="Lato"/>
                <a:ea typeface="Lato"/>
                <a:cs typeface="Lato"/>
                <a:sym typeface="Lato"/>
              </a:rPr>
              <a:t>Cuando empezó a sentirse mal del estómago, Tiffany </a:t>
            </a:r>
            <a:r>
              <a:rPr lang="es-US" sz="1250" dirty="0" err="1">
                <a:latin typeface="Lato"/>
                <a:ea typeface="Lato"/>
                <a:cs typeface="Lato"/>
                <a:sym typeface="Lato"/>
              </a:rPr>
              <a:t>Culy</a:t>
            </a:r>
            <a:r>
              <a:rPr lang="es-US" sz="1250" dirty="0">
                <a:latin typeface="Lato"/>
                <a:ea typeface="Lato"/>
                <a:cs typeface="Lato"/>
                <a:sym typeface="Lato"/>
              </a:rPr>
              <a:t> supuso que era gripe. Pero unos días después, la adolescente de Saline, Míchigan, se despertó con los ojos y la piel amarillentos y un “dolor increíble” en el estómago. Fue trasladada con urgencia al hospital y entró en estado de coma.</a:t>
            </a:r>
          </a:p>
          <a:p>
            <a:pPr marL="0" lvl="0" indent="0" algn="just" rtl="0">
              <a:spcBef>
                <a:spcPts val="0"/>
              </a:spcBef>
              <a:spcAft>
                <a:spcPts val="0"/>
              </a:spcAft>
              <a:buClr>
                <a:schemeClr val="dk1"/>
              </a:buClr>
              <a:buSzPts val="1100"/>
              <a:buFont typeface="Arial"/>
              <a:buNone/>
            </a:pPr>
            <a:r>
              <a:rPr lang="es-US" sz="1250" dirty="0">
                <a:latin typeface="Lato"/>
                <a:ea typeface="Lato"/>
                <a:cs typeface="Lato"/>
                <a:sym typeface="Lato"/>
              </a:rPr>
              <a:t>	Tiffany tenía la enfermedad de Wilson, que le estaba destruyendo el hígado. Los médicos informaron que, si no recibía un trasplante de hígado de inmediato, moriría.</a:t>
            </a:r>
          </a:p>
          <a:p>
            <a:pPr marL="0" lvl="0" indent="0" algn="just" rtl="0">
              <a:spcBef>
                <a:spcPts val="0"/>
              </a:spcBef>
              <a:spcAft>
                <a:spcPts val="0"/>
              </a:spcAft>
              <a:buClr>
                <a:schemeClr val="dk1"/>
              </a:buClr>
              <a:buSzPts val="1100"/>
              <a:buFont typeface="Arial"/>
              <a:buNone/>
            </a:pPr>
            <a:r>
              <a:rPr lang="es-US" sz="1250" dirty="0">
                <a:latin typeface="Lato"/>
                <a:ea typeface="Lato"/>
                <a:cs typeface="Lato"/>
                <a:sym typeface="Lato"/>
              </a:rPr>
              <a:t>	Después de analizar cuatro posibles órganos donados, los cirujanos pudieron encontrar un hígado que funcionaría para ella. Tiffany pasó tres meses en el hospital. Ahora, tiene 19 años y es una estudiante de primer año en Hope College en </a:t>
            </a:r>
            <a:r>
              <a:rPr lang="es-US" sz="1250" dirty="0" err="1">
                <a:latin typeface="Lato"/>
                <a:ea typeface="Lato"/>
                <a:cs typeface="Lato"/>
                <a:sym typeface="Lato"/>
              </a:rPr>
              <a:t>Holland</a:t>
            </a:r>
            <a:r>
              <a:rPr lang="es-US" sz="1250" dirty="0">
                <a:latin typeface="Lato"/>
                <a:ea typeface="Lato"/>
                <a:cs typeface="Lato"/>
                <a:sym typeface="Lato"/>
              </a:rPr>
              <a:t>, Míchigan. Tiffany está tan sana que compitió en dos eventos de natación. También se ha convertido en activista de la donación de órganos.</a:t>
            </a:r>
          </a:p>
          <a:p>
            <a:pPr marL="0" lvl="0" indent="0" algn="just" rtl="0">
              <a:spcBef>
                <a:spcPts val="0"/>
              </a:spcBef>
              <a:spcAft>
                <a:spcPts val="0"/>
              </a:spcAft>
              <a:buNone/>
            </a:pPr>
            <a:r>
              <a:rPr lang="es-US" sz="1250" dirty="0">
                <a:latin typeface="Lato"/>
                <a:ea typeface="Lato"/>
                <a:cs typeface="Lato"/>
                <a:sym typeface="Lato"/>
              </a:rPr>
              <a:t>	“Más de 61,000 estadounidenses esperan un trasplante de órganos que les salve la vida”, dice Tiffany. Y, en promedio, 12 estadounidenses mueren cada día esperando un nuevo hígado, corazón, riñón u otro órgano, según la organización sin fines de lucro Coalición para la Donación.</a:t>
            </a:r>
          </a:p>
          <a:p>
            <a:pPr marL="0" lvl="0" indent="0" algn="just" rtl="0">
              <a:spcBef>
                <a:spcPts val="0"/>
              </a:spcBef>
              <a:spcAft>
                <a:spcPts val="0"/>
              </a:spcAft>
              <a:buNone/>
            </a:pPr>
            <a:endParaRPr sz="1300" dirty="0">
              <a:latin typeface="Lato"/>
              <a:ea typeface="Lato"/>
              <a:cs typeface="Lato"/>
              <a:sym typeface="Lato"/>
            </a:endParaRPr>
          </a:p>
          <a:p>
            <a:pPr marL="0" lvl="0" indent="0" algn="just" rtl="0">
              <a:spcBef>
                <a:spcPts val="0"/>
              </a:spcBef>
              <a:spcAft>
                <a:spcPts val="0"/>
              </a:spcAft>
              <a:buNone/>
            </a:pPr>
            <a:r>
              <a:rPr lang="es-US" sz="900" i="1" dirty="0">
                <a:latin typeface="Lato"/>
                <a:ea typeface="Lato"/>
                <a:cs typeface="Lato"/>
                <a:sym typeface="Lato"/>
              </a:rPr>
              <a:t>* Reimpreso con la autorización de la revista </a:t>
            </a:r>
            <a:r>
              <a:rPr lang="es-US" sz="900" i="1" dirty="0" err="1">
                <a:latin typeface="Lato"/>
                <a:ea typeface="Lato"/>
                <a:cs typeface="Lato"/>
                <a:sym typeface="Lato"/>
              </a:rPr>
              <a:t>React</a:t>
            </a:r>
            <a:r>
              <a:rPr lang="es-US" sz="900" i="1" dirty="0">
                <a:latin typeface="Lato"/>
                <a:ea typeface="Lato"/>
                <a:cs typeface="Lato"/>
                <a:sym typeface="Lato"/>
              </a:rPr>
              <a:t>. </a:t>
            </a:r>
          </a:p>
        </p:txBody>
      </p:sp>
      <p:sp>
        <p:nvSpPr>
          <p:cNvPr id="61" name="Google Shape;61;p13"/>
          <p:cNvSpPr txBox="1"/>
          <p:nvPr/>
        </p:nvSpPr>
        <p:spPr>
          <a:xfrm>
            <a:off x="3965300" y="2814175"/>
            <a:ext cx="3319200" cy="5778475"/>
          </a:xfrm>
          <a:prstGeom prst="rect">
            <a:avLst/>
          </a:prstGeom>
          <a:noFill/>
          <a:ln>
            <a:noFill/>
          </a:ln>
        </p:spPr>
        <p:txBody>
          <a:bodyPr spcFirstLastPara="1" wrap="square" lIns="91425" tIns="91425" rIns="91425" bIns="91425" anchor="t" anchorCtr="0">
            <a:spAutoFit/>
          </a:bodyPr>
          <a:lstStyle/>
          <a:p>
            <a:pPr marL="0" lvl="0" indent="457200" algn="just" rtl="0">
              <a:spcBef>
                <a:spcPts val="0"/>
              </a:spcBef>
              <a:spcAft>
                <a:spcPts val="0"/>
              </a:spcAft>
              <a:buNone/>
            </a:pPr>
            <a:r>
              <a:rPr lang="es-US" sz="1250" dirty="0">
                <a:latin typeface="Lato"/>
                <a:ea typeface="Lato"/>
                <a:cs typeface="Lato"/>
                <a:sym typeface="Lato"/>
              </a:rPr>
              <a:t>Tiffany brinda charlas en las escuelas y para grupos de jóvenes, y les dice a los niños que cualquiera puede necesitar un órgano. “Me tomó totalmente por sorpresa”, afirma.</a:t>
            </a:r>
          </a:p>
          <a:p>
            <a:pPr marL="0" lvl="0" indent="0" algn="just" rtl="0">
              <a:spcBef>
                <a:spcPts val="0"/>
              </a:spcBef>
              <a:spcAft>
                <a:spcPts val="0"/>
              </a:spcAft>
              <a:buNone/>
            </a:pPr>
            <a:r>
              <a:rPr lang="es-US" sz="1250" dirty="0">
                <a:latin typeface="Lato"/>
                <a:ea typeface="Lato"/>
                <a:cs typeface="Lato"/>
                <a:sym typeface="Lato"/>
              </a:rPr>
              <a:t>	Tiffany intenta eliminar los mitos sobre la donación de órganos. Por ejemplo, dice que las personas famosas no son colocadas al comienzo de la lista para recibir una donación. “Y no existe un mercado negro de órganos robados”.</a:t>
            </a:r>
          </a:p>
          <a:p>
            <a:pPr marL="0" lvl="0" indent="0" algn="just" rtl="0">
              <a:spcBef>
                <a:spcPts val="0"/>
              </a:spcBef>
              <a:spcAft>
                <a:spcPts val="0"/>
              </a:spcAft>
              <a:buNone/>
            </a:pPr>
            <a:r>
              <a:rPr lang="es-US" sz="1250" dirty="0">
                <a:latin typeface="Lato"/>
                <a:ea typeface="Lato"/>
                <a:cs typeface="Lato"/>
                <a:sym typeface="Lato"/>
              </a:rPr>
              <a:t>	Tiffany asegura que recibió un hígado porque “estaba sana y mis probabilidades de sobrevivir eran buenas”. Cuando se debe decidir quién recibe un órgano, la coalición sostiene que no se tiene en cuenta la raza, el género, la edad, los ingresos ni si la persona es famosa.</a:t>
            </a:r>
          </a:p>
          <a:p>
            <a:pPr marL="0" lvl="0" indent="0" algn="just" rtl="0">
              <a:spcBef>
                <a:spcPts val="0"/>
              </a:spcBef>
              <a:spcAft>
                <a:spcPts val="0"/>
              </a:spcAft>
              <a:buNone/>
            </a:pPr>
            <a:r>
              <a:rPr lang="es-US" sz="1250" dirty="0">
                <a:latin typeface="Lato"/>
                <a:ea typeface="Lato"/>
                <a:cs typeface="Lato"/>
                <a:sym typeface="Lato"/>
              </a:rPr>
              <a:t>	“Ser donante es fácil”, agrega Tiffany. “Todo lo que debes hacer es decirle a tu familiar más cercano, porque esta persona será consultada en el momento de la muerte. También puedes inscribirte cuando obtienes tu licencia de conducir”.</a:t>
            </a:r>
          </a:p>
          <a:p>
            <a:pPr marL="0" lvl="0" indent="0" algn="just" rtl="0">
              <a:spcBef>
                <a:spcPts val="0"/>
              </a:spcBef>
              <a:spcAft>
                <a:spcPts val="0"/>
              </a:spcAft>
              <a:buNone/>
            </a:pPr>
            <a:r>
              <a:rPr lang="es-US" sz="1250" dirty="0">
                <a:latin typeface="Lato"/>
                <a:ea typeface="Lato"/>
                <a:cs typeface="Lato"/>
                <a:sym typeface="Lato"/>
              </a:rPr>
              <a:t>	Y no deberías esperar. “A pesar de que eres un adolescente, no eres invencible,” dice. “Habla con tu familia. Diles que quieres salvar la vida de otra persona”. </a:t>
            </a:r>
          </a:p>
          <a:p>
            <a:pPr marL="0" lvl="0" indent="0" algn="r" rtl="0">
              <a:spcBef>
                <a:spcPts val="0"/>
              </a:spcBef>
              <a:spcAft>
                <a:spcPts val="0"/>
              </a:spcAft>
              <a:buNone/>
            </a:pPr>
            <a:r>
              <a:rPr lang="es-US" sz="1300" dirty="0">
                <a:latin typeface="Lato"/>
                <a:ea typeface="Lato"/>
                <a:cs typeface="Lato"/>
                <a:sym typeface="Lato"/>
              </a:rPr>
              <a:t>—Nancy </a:t>
            </a:r>
            <a:r>
              <a:rPr lang="es-US" sz="1300" dirty="0" err="1">
                <a:latin typeface="Lato"/>
                <a:ea typeface="Lato"/>
                <a:cs typeface="Lato"/>
                <a:sym typeface="Lato"/>
              </a:rPr>
              <a:t>Vittorini</a:t>
            </a:r>
            <a:endParaRPr lang="es-US" sz="1300" dirty="0">
              <a:latin typeface="Lato"/>
              <a:ea typeface="Lato"/>
              <a:cs typeface="Lato"/>
              <a:sym typeface="Lato"/>
            </a:endParaRPr>
          </a:p>
          <a:p>
            <a:pPr marL="0" lvl="0" indent="0" algn="just" rtl="0">
              <a:spcBef>
                <a:spcPts val="0"/>
              </a:spcBef>
              <a:spcAft>
                <a:spcPts val="0"/>
              </a:spcAft>
              <a:buNone/>
            </a:pPr>
            <a:endParaRPr sz="13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2023-03-07T11:19:05Z</dcterms:modified>
</cp:coreProperties>
</file>