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659EF82-2EDC-435F-BD1F-A7224A5E714C}">
  <a:tblStyle styleId="{2659EF82-2EDC-435F-BD1F-A7224A5E714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076" y="12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HABILIDADES DE COMUNICACIÓN | COMUNICARSE DE MANERA CONSTRUCTIVA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389446"/>
            <a:ext cx="5981100" cy="1434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MENSAJES EN </a:t>
            </a:r>
            <a:b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PRIMERA PERSONA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573346"/>
            <a:ext cx="5981100" cy="1246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Los mensajes en primera persona son una muy buena manera de expresarte cuando estás molesto. Cuando usas mensajes en primera persona, las personas están más dispuestas a escucharte y responder a tus solicitudes sin ponerse a la defensiva. Los mensajes en primera persona propician la discusión honesta y pueden ayudar a resolver un conflicto de manera rápida y fácil.</a:t>
            </a:r>
          </a:p>
        </p:txBody>
      </p:sp>
      <p:sp>
        <p:nvSpPr>
          <p:cNvPr id="60" name="Google Shape;60;p13"/>
          <p:cNvSpPr/>
          <p:nvPr/>
        </p:nvSpPr>
        <p:spPr>
          <a:xfrm>
            <a:off x="918200" y="2790782"/>
            <a:ext cx="5981100" cy="1754525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993850" y="2796772"/>
            <a:ext cx="5808900" cy="7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 dirty="0">
                <a:latin typeface="Lato"/>
                <a:ea typeface="Lato"/>
                <a:cs typeface="Lato"/>
                <a:sym typeface="Lato"/>
              </a:rPr>
              <a:t>EJEMPLO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 dirty="0">
                <a:latin typeface="Lato"/>
                <a:ea typeface="Lato"/>
                <a:cs typeface="Lato"/>
                <a:sym typeface="Lato"/>
              </a:rPr>
              <a:t>Uno de tus amigos a menudo toma cosas prestadas, pero no te las devuelve.</a:t>
            </a:r>
          </a:p>
        </p:txBody>
      </p:sp>
      <p:sp>
        <p:nvSpPr>
          <p:cNvPr id="62" name="Google Shape;62;p13"/>
          <p:cNvSpPr txBox="1"/>
          <p:nvPr/>
        </p:nvSpPr>
        <p:spPr>
          <a:xfrm>
            <a:off x="1182325" y="3428976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Me siento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cuando tú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porque</a:t>
            </a:r>
          </a:p>
        </p:txBody>
      </p:sp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2345168392"/>
              </p:ext>
            </p:extLst>
          </p:nvPr>
        </p:nvGraphicFramePr>
        <p:xfrm>
          <a:off x="2245544" y="3340354"/>
          <a:ext cx="4205805" cy="396235"/>
        </p:xfrm>
        <a:graphic>
          <a:graphicData uri="http://schemas.openxmlformats.org/drawingml/2006/table">
            <a:tbl>
              <a:tblPr>
                <a:noFill/>
                <a:tableStyleId>{2659EF82-2EDC-435F-BD1F-A7224A5E714C}</a:tableStyleId>
              </a:tblPr>
              <a:tblGrid>
                <a:gridCol w="4205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i="1" dirty="0"/>
                        <a:t>molesto</a:t>
                      </a:r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val="3436719341"/>
              </p:ext>
            </p:extLst>
          </p:nvPr>
        </p:nvGraphicFramePr>
        <p:xfrm>
          <a:off x="2245544" y="3661174"/>
          <a:ext cx="4205812" cy="396235"/>
        </p:xfrm>
        <a:graphic>
          <a:graphicData uri="http://schemas.openxmlformats.org/drawingml/2006/table">
            <a:tbl>
              <a:tblPr>
                <a:noFill/>
                <a:tableStyleId>{2659EF82-2EDC-435F-BD1F-A7224A5E714C}</a:tableStyleId>
              </a:tblPr>
              <a:tblGrid>
                <a:gridCol w="420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i="1" dirty="0"/>
                        <a:t>no me devuelves las cosas</a:t>
                      </a:r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2412290488"/>
              </p:ext>
            </p:extLst>
          </p:nvPr>
        </p:nvGraphicFramePr>
        <p:xfrm>
          <a:off x="1996845" y="3965974"/>
          <a:ext cx="4361175" cy="396235"/>
        </p:xfrm>
        <a:graphic>
          <a:graphicData uri="http://schemas.openxmlformats.org/drawingml/2006/table">
            <a:tbl>
              <a:tblPr>
                <a:noFill/>
                <a:tableStyleId>{2659EF82-2EDC-435F-BD1F-A7224A5E714C}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i="1" dirty="0"/>
                        <a:t>son importantes para mí.</a:t>
                      </a:r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6" name="Google Shape;66;p13"/>
          <p:cNvSpPr txBox="1"/>
          <p:nvPr/>
        </p:nvSpPr>
        <p:spPr>
          <a:xfrm>
            <a:off x="831025" y="4916657"/>
            <a:ext cx="6468600" cy="432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AutoNum type="arabicPeriod"/>
            </a:pPr>
            <a:r>
              <a:rPr lang="es-US" b="1" dirty="0">
                <a:latin typeface="Lato"/>
                <a:ea typeface="Lato"/>
                <a:cs typeface="Lato"/>
                <a:sym typeface="Lato"/>
              </a:rPr>
              <a:t>Tu amigo más cercano les cuenta a otras personas sobre tu vida personal.</a:t>
            </a:r>
          </a:p>
        </p:txBody>
      </p:sp>
      <p:sp>
        <p:nvSpPr>
          <p:cNvPr id="67" name="Google Shape;67;p13"/>
          <p:cNvSpPr txBox="1"/>
          <p:nvPr/>
        </p:nvSpPr>
        <p:spPr>
          <a:xfrm>
            <a:off x="1182325" y="5252317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/>
              <a:t>Me siento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/>
              <a:t>cuando tú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/>
              <a:t>porque</a:t>
            </a:r>
          </a:p>
        </p:txBody>
      </p:sp>
      <p:sp>
        <p:nvSpPr>
          <p:cNvPr id="71" name="Google Shape;71;p13"/>
          <p:cNvSpPr txBox="1"/>
          <p:nvPr/>
        </p:nvSpPr>
        <p:spPr>
          <a:xfrm>
            <a:off x="831025" y="6324326"/>
            <a:ext cx="6155350" cy="680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AutoNum type="arabicPeriod" startAt="2"/>
            </a:pPr>
            <a:r>
              <a:rPr lang="es-US" b="1" dirty="0">
                <a:latin typeface="Lato"/>
                <a:ea typeface="Lato"/>
                <a:cs typeface="Lato"/>
                <a:sym typeface="Lato"/>
              </a:rPr>
              <a:t>No te han elegido </a:t>
            </a:r>
            <a:r>
              <a:rPr lang="es-US" b="1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para hablar en clase en toda la semana, aunque levantaste la mano.</a:t>
            </a:r>
          </a:p>
        </p:txBody>
      </p:sp>
      <p:sp>
        <p:nvSpPr>
          <p:cNvPr id="72" name="Google Shape;72;p13"/>
          <p:cNvSpPr txBox="1"/>
          <p:nvPr/>
        </p:nvSpPr>
        <p:spPr>
          <a:xfrm>
            <a:off x="1182325" y="6880454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Me siento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cuando tú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porque</a:t>
            </a:r>
          </a:p>
        </p:txBody>
      </p:sp>
      <p:sp>
        <p:nvSpPr>
          <p:cNvPr id="76" name="Google Shape;76;p13"/>
          <p:cNvSpPr txBox="1"/>
          <p:nvPr/>
        </p:nvSpPr>
        <p:spPr>
          <a:xfrm>
            <a:off x="831025" y="7975542"/>
            <a:ext cx="6468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Lato"/>
              <a:buAutoNum type="arabicPeriod" startAt="3"/>
            </a:pPr>
            <a:r>
              <a:rPr lang="es-US" b="1">
                <a:latin typeface="Lato"/>
                <a:ea typeface="Lato"/>
                <a:cs typeface="Lato"/>
                <a:sym typeface="Lato"/>
              </a:rPr>
              <a:t>Alguien de tu familia siempre se olvida de darte mensajes.</a:t>
            </a:r>
          </a:p>
        </p:txBody>
      </p:sp>
      <p:sp>
        <p:nvSpPr>
          <p:cNvPr id="77" name="Google Shape;77;p13"/>
          <p:cNvSpPr txBox="1"/>
          <p:nvPr/>
        </p:nvSpPr>
        <p:spPr>
          <a:xfrm>
            <a:off x="1182325" y="8321000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Me siento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cuando tú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porque</a:t>
            </a:r>
          </a:p>
        </p:txBody>
      </p:sp>
      <p:graphicFrame>
        <p:nvGraphicFramePr>
          <p:cNvPr id="78" name="Google Shape;78;p13"/>
          <p:cNvGraphicFramePr/>
          <p:nvPr>
            <p:extLst>
              <p:ext uri="{D42A27DB-BD31-4B8C-83A1-F6EECF244321}">
                <p14:modId xmlns:p14="http://schemas.microsoft.com/office/powerpoint/2010/main" val="1168495643"/>
              </p:ext>
            </p:extLst>
          </p:nvPr>
        </p:nvGraphicFramePr>
        <p:xfrm>
          <a:off x="2293250" y="8232378"/>
          <a:ext cx="4158099" cy="396235"/>
        </p:xfrm>
        <a:graphic>
          <a:graphicData uri="http://schemas.openxmlformats.org/drawingml/2006/table">
            <a:tbl>
              <a:tblPr>
                <a:noFill/>
                <a:tableStyleId>{2659EF82-2EDC-435F-BD1F-A7224A5E714C}</a:tableStyleId>
              </a:tblPr>
              <a:tblGrid>
                <a:gridCol w="415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9" name="Google Shape;79;p13"/>
          <p:cNvGraphicFramePr/>
          <p:nvPr>
            <p:extLst>
              <p:ext uri="{D42A27DB-BD31-4B8C-83A1-F6EECF244321}">
                <p14:modId xmlns:p14="http://schemas.microsoft.com/office/powerpoint/2010/main" val="1759243685"/>
              </p:ext>
            </p:extLst>
          </p:nvPr>
        </p:nvGraphicFramePr>
        <p:xfrm>
          <a:off x="2293257" y="8553197"/>
          <a:ext cx="4158099" cy="396235"/>
        </p:xfrm>
        <a:graphic>
          <a:graphicData uri="http://schemas.openxmlformats.org/drawingml/2006/table">
            <a:tbl>
              <a:tblPr>
                <a:noFill/>
                <a:tableStyleId>{2659EF82-2EDC-435F-BD1F-A7224A5E714C}</a:tableStyleId>
              </a:tblPr>
              <a:tblGrid>
                <a:gridCol w="415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Google Shape;80;p13"/>
          <p:cNvGraphicFramePr/>
          <p:nvPr>
            <p:extLst>
              <p:ext uri="{D42A27DB-BD31-4B8C-83A1-F6EECF244321}">
                <p14:modId xmlns:p14="http://schemas.microsoft.com/office/powerpoint/2010/main" val="3645000833"/>
              </p:ext>
            </p:extLst>
          </p:nvPr>
        </p:nvGraphicFramePr>
        <p:xfrm>
          <a:off x="1996845" y="8857997"/>
          <a:ext cx="4361175" cy="396235"/>
        </p:xfrm>
        <a:graphic>
          <a:graphicData uri="http://schemas.openxmlformats.org/drawingml/2006/table">
            <a:tbl>
              <a:tblPr>
                <a:noFill/>
                <a:tableStyleId>{2659EF82-2EDC-435F-BD1F-A7224A5E714C}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1" name="Google Shape;81;p13"/>
          <p:cNvSpPr txBox="1"/>
          <p:nvPr/>
        </p:nvSpPr>
        <p:spPr>
          <a:xfrm>
            <a:off x="918275" y="4527457"/>
            <a:ext cx="6381350" cy="432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Completa los espacios en blanco de los siguientes mensajes en primera persona:</a:t>
            </a:r>
          </a:p>
        </p:txBody>
      </p:sp>
      <p:graphicFrame>
        <p:nvGraphicFramePr>
          <p:cNvPr id="2" name="Google Shape;78;p13">
            <a:extLst>
              <a:ext uri="{FF2B5EF4-FFF2-40B4-BE49-F238E27FC236}">
                <a16:creationId xmlns:a16="http://schemas.microsoft.com/office/drawing/2014/main" id="{2D988E59-682D-9FBE-0733-188D0F8DCC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7865622"/>
              </p:ext>
            </p:extLst>
          </p:nvPr>
        </p:nvGraphicFramePr>
        <p:xfrm>
          <a:off x="2310526" y="6811811"/>
          <a:ext cx="4158099" cy="396235"/>
        </p:xfrm>
        <a:graphic>
          <a:graphicData uri="http://schemas.openxmlformats.org/drawingml/2006/table">
            <a:tbl>
              <a:tblPr>
                <a:noFill/>
                <a:tableStyleId>{2659EF82-2EDC-435F-BD1F-A7224A5E714C}</a:tableStyleId>
              </a:tblPr>
              <a:tblGrid>
                <a:gridCol w="415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Google Shape;79;p13">
            <a:extLst>
              <a:ext uri="{FF2B5EF4-FFF2-40B4-BE49-F238E27FC236}">
                <a16:creationId xmlns:a16="http://schemas.microsoft.com/office/drawing/2014/main" id="{89060E9A-8904-C0DE-0372-788F3E5CE6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4495723"/>
              </p:ext>
            </p:extLst>
          </p:nvPr>
        </p:nvGraphicFramePr>
        <p:xfrm>
          <a:off x="2310533" y="7132630"/>
          <a:ext cx="4158099" cy="396235"/>
        </p:xfrm>
        <a:graphic>
          <a:graphicData uri="http://schemas.openxmlformats.org/drawingml/2006/table">
            <a:tbl>
              <a:tblPr>
                <a:noFill/>
                <a:tableStyleId>{2659EF82-2EDC-435F-BD1F-A7224A5E714C}</a:tableStyleId>
              </a:tblPr>
              <a:tblGrid>
                <a:gridCol w="415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Google Shape;80;p13">
            <a:extLst>
              <a:ext uri="{FF2B5EF4-FFF2-40B4-BE49-F238E27FC236}">
                <a16:creationId xmlns:a16="http://schemas.microsoft.com/office/drawing/2014/main" id="{EF7FE23A-8E58-BAC8-A53F-334560FEF4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3342044"/>
              </p:ext>
            </p:extLst>
          </p:nvPr>
        </p:nvGraphicFramePr>
        <p:xfrm>
          <a:off x="2014121" y="7437430"/>
          <a:ext cx="4361175" cy="396235"/>
        </p:xfrm>
        <a:graphic>
          <a:graphicData uri="http://schemas.openxmlformats.org/drawingml/2006/table">
            <a:tbl>
              <a:tblPr>
                <a:noFill/>
                <a:tableStyleId>{2659EF82-2EDC-435F-BD1F-A7224A5E714C}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Google Shape;78;p13">
            <a:extLst>
              <a:ext uri="{FF2B5EF4-FFF2-40B4-BE49-F238E27FC236}">
                <a16:creationId xmlns:a16="http://schemas.microsoft.com/office/drawing/2014/main" id="{257C10EA-0077-B4D9-5908-CF59F7C483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1198189"/>
              </p:ext>
            </p:extLst>
          </p:nvPr>
        </p:nvGraphicFramePr>
        <p:xfrm>
          <a:off x="2245545" y="5178191"/>
          <a:ext cx="4158099" cy="396235"/>
        </p:xfrm>
        <a:graphic>
          <a:graphicData uri="http://schemas.openxmlformats.org/drawingml/2006/table">
            <a:tbl>
              <a:tblPr>
                <a:noFill/>
                <a:tableStyleId>{2659EF82-2EDC-435F-BD1F-A7224A5E714C}</a:tableStyleId>
              </a:tblPr>
              <a:tblGrid>
                <a:gridCol w="415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Google Shape;79;p13">
            <a:extLst>
              <a:ext uri="{FF2B5EF4-FFF2-40B4-BE49-F238E27FC236}">
                <a16:creationId xmlns:a16="http://schemas.microsoft.com/office/drawing/2014/main" id="{19C4CBF6-8736-8CA4-D31D-A1AE81B2EB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65520"/>
              </p:ext>
            </p:extLst>
          </p:nvPr>
        </p:nvGraphicFramePr>
        <p:xfrm>
          <a:off x="2245552" y="5499010"/>
          <a:ext cx="4158099" cy="396235"/>
        </p:xfrm>
        <a:graphic>
          <a:graphicData uri="http://schemas.openxmlformats.org/drawingml/2006/table">
            <a:tbl>
              <a:tblPr>
                <a:noFill/>
                <a:tableStyleId>{2659EF82-2EDC-435F-BD1F-A7224A5E714C}</a:tableStyleId>
              </a:tblPr>
              <a:tblGrid>
                <a:gridCol w="415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Google Shape;80;p13">
            <a:extLst>
              <a:ext uri="{FF2B5EF4-FFF2-40B4-BE49-F238E27FC236}">
                <a16:creationId xmlns:a16="http://schemas.microsoft.com/office/drawing/2014/main" id="{0E1FF958-EB03-8350-4485-4E19C70F27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3941203"/>
              </p:ext>
            </p:extLst>
          </p:nvPr>
        </p:nvGraphicFramePr>
        <p:xfrm>
          <a:off x="1949140" y="5803810"/>
          <a:ext cx="4361175" cy="396235"/>
        </p:xfrm>
        <a:graphic>
          <a:graphicData uri="http://schemas.openxmlformats.org/drawingml/2006/table">
            <a:tbl>
              <a:tblPr>
                <a:noFill/>
                <a:tableStyleId>{2659EF82-2EDC-435F-BD1F-A7224A5E714C}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184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2023-03-06T19:43:51Z</dcterms:modified>
</cp:coreProperties>
</file>