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31"/>
    <p:restoredTop sz="94712"/>
  </p:normalViewPr>
  <p:slideViewPr>
    <p:cSldViewPr snapToGrid="0">
      <p:cViewPr varScale="1">
        <p:scale>
          <a:sx n="69" d="100"/>
          <a:sy n="69" d="100"/>
        </p:scale>
        <p:origin x="499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5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5" name="Google Shape;55;p13"/>
          <p:cNvSpPr txBox="1"/>
          <p:nvPr/>
        </p:nvSpPr>
        <p:spPr>
          <a:xfrm>
            <a:off x="783884" y="710050"/>
            <a:ext cx="6337352" cy="11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APRENDIZAJE DE SERVICIO: GUÍA Y LISTA DE VERIFICACIÓN</a:t>
            </a:r>
          </a:p>
        </p:txBody>
      </p:sp>
      <p:sp>
        <p:nvSpPr>
          <p:cNvPr id="56" name="Google Shape;56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APRENDIZAJE DE SERVICIO | HOJA DE ACTIVIDADES</a:t>
            </a:r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490649" y="1731013"/>
            <a:ext cx="6836100" cy="7776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latin typeface="Lato"/>
                <a:ea typeface="Lato"/>
                <a:cs typeface="Lato"/>
                <a:sym typeface="Lato"/>
              </a:rPr>
              <a:t>Elegir un proyecto</a:t>
            </a: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Defina “aprendizaje de servicio” para los estudiantes.</a:t>
            </a: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Motive e inspire a los estudiantes a que se involucren.</a:t>
            </a: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Ayude a los estudiantes a elegir un tema del proyecto.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latin typeface="Lato"/>
                <a:ea typeface="Lato"/>
                <a:cs typeface="Lato"/>
                <a:sym typeface="Lato"/>
              </a:rPr>
              <a:t>Crear un plan de acción y prepararse para el proyecto</a:t>
            </a: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Defina “plan de acción” y explique por qué se debe hacer uno.</a:t>
            </a: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Explique qué información debe incluirse en el plan de acción.</a:t>
            </a: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s-US" sz="1100" spc="-10" dirty="0">
                <a:latin typeface="Lato"/>
                <a:ea typeface="Lato"/>
                <a:cs typeface="Lato"/>
                <a:sym typeface="Lato"/>
              </a:rPr>
              <a:t>Familiarice a los estudiantes con diferentes formas de encontrar información sobre el aprendizaje de servicio.</a:t>
            </a: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Organice los esfuerzos de investigación de los estudiantes.</a:t>
            </a: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Haga que los estudiantes firmen contratos de proyectos.</a:t>
            </a: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Forme equipos de proyecto o grupos de trabajo para organizar los esfuerzos de trabajo de los estudiantes.</a:t>
            </a: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Ayude a los estudiantes a redactar un plan de acción.</a:t>
            </a: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Ayude a los estudiantes a crear una línea de tiempo del proyecto/un diagrama de flujo del trabajo.</a:t>
            </a: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Haga que los estudiantes presenten el plan a las personas que deben aprobar el proyecto.</a:t>
            </a: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Prepare a los estudiantes para que hagan presentaciones sobre el proyecto.</a:t>
            </a: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Ayude a los estudiantes a perfeccionar su plan de acción, de ser necesario.</a:t>
            </a: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s-US" sz="1100" spc="-20" dirty="0">
                <a:latin typeface="Lato"/>
                <a:ea typeface="Lato"/>
                <a:cs typeface="Lato"/>
                <a:sym typeface="Lato"/>
              </a:rPr>
              <a:t>Guíe a los estudiantes mientras siguen los pasos descritos en su plan de acción para prepararse para el proyecto.</a:t>
            </a: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Explique los métodos para controlar el progreso de los estudiantes y su importancia a medida que completan el proyecto.</a:t>
            </a: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Explique el concepto y la importancia de contar con una ética de trabajo sólida.</a:t>
            </a: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Explique las consideraciones especiales con las que pueden encontrarse los estudiantes cuando trabajen</a:t>
            </a:r>
            <a:br>
              <a:rPr lang="es-US" sz="1100" dirty="0">
                <a:latin typeface="Lato"/>
                <a:ea typeface="Lato"/>
                <a:cs typeface="Lato"/>
                <a:sym typeface="Lato"/>
              </a:rPr>
            </a:b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en el proyecto.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latin typeface="Lato"/>
                <a:ea typeface="Lato"/>
                <a:cs typeface="Lato"/>
                <a:sym typeface="Lato"/>
              </a:rPr>
              <a:t>Realizar el proyecto</a:t>
            </a: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Recuérdeles a los estudiantes que controlen y vuelvan a controlar el trabajo para asegurarse de que completaron todo lo necesario para el proyecto.</a:t>
            </a: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Ayude a los estudiantes a hacer un torbellino de ideas sobre los problemas del proyecto de último minuto. </a:t>
            </a: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Pida a los estudiantes que revisen el proyecto y creen una agenda para el día del proyecto.</a:t>
            </a: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Apoye a los estudiantes a medida que completan el proyecto de aprendizaje de servicio.</a:t>
            </a: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Celebren.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latin typeface="Lato"/>
                <a:ea typeface="Lato"/>
                <a:cs typeface="Lato"/>
                <a:sym typeface="Lato"/>
              </a:rPr>
              <a:t>Autoevaluación y evaluación pública</a:t>
            </a: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Explique qué es la autoevaluación y por qué es útil.</a:t>
            </a: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Explique qué debe incluir una autoevaluación.</a:t>
            </a: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Solicite a los estudiantes que completen una autoevaluación de su proyecto.</a:t>
            </a: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Explique qué es la evaluación pública y por qué es útil.</a:t>
            </a: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Explique qué debe incluir una evaluación pública.</a:t>
            </a: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Solicite a los estudiantes que completen una evaluación pública de su proyecto.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438</Words>
  <Application>Microsoft Office PowerPoint</Application>
  <PresentationFormat>Custom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Wingdings</vt:lpstr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2</cp:revision>
  <dcterms:modified xsi:type="dcterms:W3CDTF">2023-03-08T18:44:20Z</dcterms:modified>
</cp:coreProperties>
</file>