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2"/>
  </p:normalViewPr>
  <p:slideViewPr>
    <p:cSldViewPr snapToGrid="0">
      <p:cViewPr varScale="1">
        <p:scale>
          <a:sx n="69" d="100"/>
          <a:sy n="69" d="100"/>
        </p:scale>
        <p:origin x="4758" y="9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899375" y="5250150"/>
            <a:ext cx="6146700" cy="226212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600"/>
              </a:spcAft>
              <a:buNone/>
            </a:pPr>
            <a:r>
              <a:rPr lang="es-US" sz="1150" b="1" dirty="0">
                <a:latin typeface="Lato"/>
                <a:ea typeface="Lato"/>
                <a:cs typeface="Lato"/>
                <a:sym typeface="Lato"/>
              </a:rPr>
              <a:t>CASO N.º 3</a:t>
            </a:r>
            <a:endParaRPr sz="1150" b="1" dirty="0">
              <a:latin typeface="Lato"/>
              <a:ea typeface="Lato"/>
              <a:cs typeface="Lato"/>
              <a:sym typeface="Lato"/>
            </a:endParaRPr>
          </a:p>
          <a:p>
            <a:pPr marL="0" lvl="0" indent="0" algn="l" rtl="0">
              <a:spcBef>
                <a:spcPts val="0"/>
              </a:spcBef>
              <a:spcAft>
                <a:spcPts val="600"/>
              </a:spcAft>
              <a:buNone/>
            </a:pPr>
            <a:r>
              <a:rPr lang="es-US" sz="1150" dirty="0">
                <a:latin typeface="Lato"/>
                <a:ea typeface="Lato"/>
                <a:cs typeface="Lato"/>
                <a:sym typeface="Lato"/>
              </a:rPr>
              <a:t>El equipo de fútbol de Robert proporciona uniformes y botines para los jugadores. Se supone que deben usarlos para las prácticas y los partidos. A Robert no le gustan.</a:t>
            </a:r>
            <a:endParaRPr sz="1150" dirty="0">
              <a:latin typeface="Lato"/>
              <a:ea typeface="Lato"/>
              <a:cs typeface="Lato"/>
              <a:sym typeface="Lato"/>
            </a:endParaRPr>
          </a:p>
          <a:p>
            <a:pPr marL="0" lvl="0" indent="0" algn="l" rtl="0">
              <a:spcBef>
                <a:spcPts val="0"/>
              </a:spcBef>
              <a:spcAft>
                <a:spcPts val="600"/>
              </a:spcAft>
              <a:buNone/>
            </a:pPr>
            <a:r>
              <a:rPr lang="es-US" sz="1150" dirty="0">
                <a:latin typeface="Lato"/>
                <a:ea typeface="Lato"/>
                <a:cs typeface="Lato"/>
                <a:sym typeface="Lato"/>
              </a:rPr>
              <a:t>En la primera práctica, Robert dijo que se olvidó el uniforme y los botines. El entrenador lo dejó entrenar de todas formas. En la segunda práctica, Robert dijo que su uniforme estaba sucio y que los botines estaban en el auto de su madre. El entrenador lo sentó en el banco. Cuando Robert volvió a presentarse sin el uniforme ni los botines por tercera vez, el entrenador lo envió a su casa.</a:t>
            </a:r>
            <a:endParaRPr sz="1150" dirty="0">
              <a:latin typeface="Lato"/>
              <a:ea typeface="Lato"/>
              <a:cs typeface="Lato"/>
              <a:sym typeface="Lato"/>
            </a:endParaRPr>
          </a:p>
          <a:p>
            <a:pPr marL="0" lvl="0" indent="0" algn="l" rtl="0">
              <a:spcBef>
                <a:spcPts val="0"/>
              </a:spcBef>
              <a:spcAft>
                <a:spcPts val="600"/>
              </a:spcAft>
              <a:buNone/>
            </a:pPr>
            <a:r>
              <a:rPr lang="es-US" sz="1150" dirty="0">
                <a:latin typeface="Lato"/>
                <a:ea typeface="Lato"/>
                <a:cs typeface="Lato"/>
                <a:sym typeface="Lato"/>
              </a:rPr>
              <a:t>Robert afirma que el entrenador no le dio una advertencia y que fue injusto. El entrenador dice que, si Robert no usa el uniforme y los botines, no puede jugar.</a:t>
            </a:r>
          </a:p>
        </p:txBody>
      </p:sp>
      <p:sp>
        <p:nvSpPr>
          <p:cNvPr id="55" name="Google Shape;55;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6" name="Google Shape;56;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7" name="Google Shape;57;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8" name="Google Shape;58;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MIRANDO AL FUTURO | SEGUIR LAS REGLAS</a:t>
            </a:r>
          </a:p>
        </p:txBody>
      </p:sp>
      <p:sp>
        <p:nvSpPr>
          <p:cNvPr id="59" name="Google Shape;59;p13"/>
          <p:cNvSpPr txBox="1"/>
          <p:nvPr/>
        </p:nvSpPr>
        <p:spPr>
          <a:xfrm>
            <a:off x="1174075" y="800988"/>
            <a:ext cx="5456400" cy="769500"/>
          </a:xfrm>
          <a:prstGeom prst="rect">
            <a:avLst/>
          </a:prstGeom>
          <a:noFill/>
          <a:ln>
            <a:noFill/>
          </a:ln>
        </p:spPr>
        <p:txBody>
          <a:bodyPr spcFirstLastPara="1" wrap="square" lIns="91425" tIns="91425" rIns="91425" bIns="91425" anchor="ctr" anchorCtr="0">
            <a:spAutoFit/>
          </a:bodyPr>
          <a:lstStyle/>
          <a:p>
            <a:pPr marL="0" lvl="0" indent="0" algn="ctr" rtl="0">
              <a:spcBef>
                <a:spcPts val="0"/>
              </a:spcBef>
              <a:spcAft>
                <a:spcPts val="0"/>
              </a:spcAft>
              <a:buNone/>
            </a:pPr>
            <a:r>
              <a:rPr lang="es-US" sz="3800">
                <a:latin typeface="Lato"/>
                <a:ea typeface="Lato"/>
                <a:cs typeface="Lato"/>
                <a:sym typeface="Lato"/>
              </a:rPr>
              <a:t>CASOS JUDICIALES</a:t>
            </a:r>
          </a:p>
        </p:txBody>
      </p:sp>
      <p:cxnSp>
        <p:nvCxnSpPr>
          <p:cNvPr id="60" name="Google Shape;60;p13"/>
          <p:cNvCxnSpPr/>
          <p:nvPr/>
        </p:nvCxnSpPr>
        <p:spPr>
          <a:xfrm>
            <a:off x="959575" y="1681075"/>
            <a:ext cx="5963100" cy="0"/>
          </a:xfrm>
          <a:prstGeom prst="straightConnector1">
            <a:avLst/>
          </a:prstGeom>
          <a:noFill/>
          <a:ln w="19050" cap="flat" cmpd="sng">
            <a:solidFill>
              <a:schemeClr val="dk1"/>
            </a:solidFill>
            <a:prstDash val="dash"/>
            <a:round/>
            <a:headEnd type="none" w="med" len="med"/>
            <a:tailEnd type="none" w="med" len="med"/>
          </a:ln>
        </p:spPr>
      </p:cxnSp>
      <p:cxnSp>
        <p:nvCxnSpPr>
          <p:cNvPr id="61" name="Google Shape;61;p13"/>
          <p:cNvCxnSpPr/>
          <p:nvPr/>
        </p:nvCxnSpPr>
        <p:spPr>
          <a:xfrm>
            <a:off x="927150" y="3641342"/>
            <a:ext cx="5963100" cy="0"/>
          </a:xfrm>
          <a:prstGeom prst="straightConnector1">
            <a:avLst/>
          </a:prstGeom>
          <a:noFill/>
          <a:ln w="19050" cap="flat" cmpd="sng">
            <a:solidFill>
              <a:schemeClr val="dk1"/>
            </a:solidFill>
            <a:prstDash val="dash"/>
            <a:round/>
            <a:headEnd type="none" w="med" len="med"/>
            <a:tailEnd type="none" w="med" len="med"/>
          </a:ln>
        </p:spPr>
      </p:cxnSp>
      <p:cxnSp>
        <p:nvCxnSpPr>
          <p:cNvPr id="62" name="Google Shape;62;p13"/>
          <p:cNvCxnSpPr/>
          <p:nvPr/>
        </p:nvCxnSpPr>
        <p:spPr>
          <a:xfrm>
            <a:off x="904650" y="7453017"/>
            <a:ext cx="5963100" cy="0"/>
          </a:xfrm>
          <a:prstGeom prst="straightConnector1">
            <a:avLst/>
          </a:prstGeom>
          <a:noFill/>
          <a:ln w="19050" cap="flat" cmpd="sng">
            <a:solidFill>
              <a:schemeClr val="dk1"/>
            </a:solidFill>
            <a:prstDash val="dash"/>
            <a:round/>
            <a:headEnd type="none" w="med" len="med"/>
            <a:tailEnd type="none" w="med" len="med"/>
          </a:ln>
        </p:spPr>
      </p:cxnSp>
      <p:cxnSp>
        <p:nvCxnSpPr>
          <p:cNvPr id="63" name="Google Shape;63;p13"/>
          <p:cNvCxnSpPr/>
          <p:nvPr/>
        </p:nvCxnSpPr>
        <p:spPr>
          <a:xfrm>
            <a:off x="904650" y="5250142"/>
            <a:ext cx="5963100" cy="0"/>
          </a:xfrm>
          <a:prstGeom prst="straightConnector1">
            <a:avLst/>
          </a:prstGeom>
          <a:noFill/>
          <a:ln w="19050" cap="flat" cmpd="sng">
            <a:solidFill>
              <a:schemeClr val="dk1"/>
            </a:solidFill>
            <a:prstDash val="dash"/>
            <a:round/>
            <a:headEnd type="none" w="med" len="med"/>
            <a:tailEnd type="none" w="med" len="med"/>
          </a:ln>
        </p:spPr>
      </p:cxnSp>
      <p:cxnSp>
        <p:nvCxnSpPr>
          <p:cNvPr id="64" name="Google Shape;64;p13"/>
          <p:cNvCxnSpPr/>
          <p:nvPr/>
        </p:nvCxnSpPr>
        <p:spPr>
          <a:xfrm>
            <a:off x="914975" y="9153542"/>
            <a:ext cx="5963100" cy="0"/>
          </a:xfrm>
          <a:prstGeom prst="straightConnector1">
            <a:avLst/>
          </a:prstGeom>
          <a:noFill/>
          <a:ln w="19050" cap="flat" cmpd="sng">
            <a:solidFill>
              <a:schemeClr val="dk1"/>
            </a:solidFill>
            <a:prstDash val="dash"/>
            <a:round/>
            <a:headEnd type="none" w="med" len="med"/>
            <a:tailEnd type="none" w="med" len="med"/>
          </a:ln>
        </p:spPr>
      </p:cxnSp>
      <p:sp>
        <p:nvSpPr>
          <p:cNvPr id="65" name="Google Shape;65;p13"/>
          <p:cNvSpPr txBox="1"/>
          <p:nvPr/>
        </p:nvSpPr>
        <p:spPr>
          <a:xfrm rot="5400000">
            <a:off x="6537075" y="1219375"/>
            <a:ext cx="7710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66" name="Google Shape;66;p13"/>
          <p:cNvSpPr txBox="1"/>
          <p:nvPr/>
        </p:nvSpPr>
        <p:spPr>
          <a:xfrm>
            <a:off x="959575" y="1681075"/>
            <a:ext cx="5921700" cy="183124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600"/>
              </a:spcAft>
              <a:buNone/>
            </a:pPr>
            <a:r>
              <a:rPr lang="es-US" sz="1150" b="1" dirty="0">
                <a:latin typeface="Lato"/>
                <a:ea typeface="Lato"/>
                <a:cs typeface="Lato"/>
                <a:sym typeface="Lato"/>
              </a:rPr>
              <a:t>CASO N.º 1</a:t>
            </a:r>
          </a:p>
          <a:p>
            <a:pPr marL="0" lvl="0" indent="0" algn="l" rtl="0">
              <a:spcBef>
                <a:spcPts val="0"/>
              </a:spcBef>
              <a:spcAft>
                <a:spcPts val="600"/>
              </a:spcAft>
              <a:buNone/>
            </a:pPr>
            <a:r>
              <a:rPr lang="es-US" sz="1150" dirty="0">
                <a:latin typeface="Lato"/>
                <a:ea typeface="Lato"/>
                <a:cs typeface="Lato"/>
                <a:sym typeface="Lato"/>
              </a:rPr>
              <a:t>Una tarde, Kevin estaba cuidando niños en la casa de un vecino. Había dejado el teléfono celular en su casa, pero quería llamar a un amigo que estaba visitando a sus parientes en otro país. Preguntó si podía usar el teléfono y su vecino le dijo que sí. Kevin no avisó que iba a hacer una llamada internacional.</a:t>
            </a:r>
            <a:endParaRPr sz="1150" dirty="0">
              <a:latin typeface="Lato"/>
              <a:ea typeface="Lato"/>
              <a:cs typeface="Lato"/>
              <a:sym typeface="Lato"/>
            </a:endParaRPr>
          </a:p>
          <a:p>
            <a:pPr marL="0" lvl="0" indent="0" algn="l" rtl="0">
              <a:spcBef>
                <a:spcPts val="0"/>
              </a:spcBef>
              <a:spcAft>
                <a:spcPts val="600"/>
              </a:spcAft>
              <a:buNone/>
            </a:pPr>
            <a:r>
              <a:rPr lang="es-US" sz="1150" dirty="0">
                <a:latin typeface="Lato"/>
                <a:ea typeface="Lato"/>
                <a:cs typeface="Lato"/>
                <a:sym typeface="Lato"/>
              </a:rPr>
              <a:t>Kevin generó un gasto muy grande en la factura telefónica de su vecino. El vecino dice que Kevin le debe una tarde de cuidar niños para pagar el gasto. Kevin dice que no le debe nada porque tuvo permiso para usar el teléfono.</a:t>
            </a:r>
          </a:p>
        </p:txBody>
      </p:sp>
      <p:sp>
        <p:nvSpPr>
          <p:cNvPr id="67" name="Google Shape;67;p13"/>
          <p:cNvSpPr txBox="1"/>
          <p:nvPr/>
        </p:nvSpPr>
        <p:spPr>
          <a:xfrm>
            <a:off x="927150" y="3652702"/>
            <a:ext cx="6146700" cy="165426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600"/>
              </a:spcAft>
              <a:buNone/>
            </a:pPr>
            <a:r>
              <a:rPr lang="es-US" sz="1150" b="1" dirty="0">
                <a:latin typeface="Lato"/>
                <a:ea typeface="Lato"/>
                <a:cs typeface="Lato"/>
                <a:sym typeface="Lato"/>
              </a:rPr>
              <a:t>CASO N.º 2</a:t>
            </a:r>
            <a:endParaRPr sz="1150" b="1" dirty="0">
              <a:latin typeface="Lato"/>
              <a:ea typeface="Lato"/>
              <a:cs typeface="Lato"/>
              <a:sym typeface="Lato"/>
            </a:endParaRPr>
          </a:p>
          <a:p>
            <a:pPr marL="0" lvl="0" indent="0" algn="l" rtl="0">
              <a:spcBef>
                <a:spcPts val="0"/>
              </a:spcBef>
              <a:spcAft>
                <a:spcPts val="600"/>
              </a:spcAft>
              <a:buNone/>
            </a:pPr>
            <a:r>
              <a:rPr lang="es-US" sz="1150" dirty="0">
                <a:latin typeface="Lato"/>
                <a:ea typeface="Lato"/>
                <a:cs typeface="Lato"/>
                <a:sym typeface="Lato"/>
              </a:rPr>
              <a:t>Megan llevó petardos a la escuela. Le dio algunos a Julia y la desafió a encender uno de ellos en clase. Julia dijo que lo encendería solo si Megan encendía otro.</a:t>
            </a:r>
            <a:endParaRPr sz="1150" dirty="0">
              <a:latin typeface="Lato"/>
              <a:ea typeface="Lato"/>
              <a:cs typeface="Lato"/>
              <a:sym typeface="Lato"/>
            </a:endParaRPr>
          </a:p>
          <a:p>
            <a:pPr marL="0" lvl="0" indent="0" algn="l" rtl="0">
              <a:spcBef>
                <a:spcPts val="0"/>
              </a:spcBef>
              <a:spcAft>
                <a:spcPts val="600"/>
              </a:spcAft>
              <a:buNone/>
            </a:pPr>
            <a:r>
              <a:rPr lang="es-US" sz="1150" dirty="0">
                <a:latin typeface="Lato"/>
                <a:ea typeface="Lato"/>
                <a:cs typeface="Lato"/>
                <a:sym typeface="Lato"/>
              </a:rPr>
              <a:t>Julia encendió un petardo, pero Megan no lo hizo. A Julia la suspendieron de la escuela. Julia afirma que Megan es quien debería ser suspendida, ya que ella fue quien llevó los petardos a la escuela. Megan afirma que, como Julia fue quien encendió el petardo en clase, es ella quien debería ser suspendida.</a:t>
            </a:r>
          </a:p>
        </p:txBody>
      </p:sp>
      <p:sp>
        <p:nvSpPr>
          <p:cNvPr id="68" name="Google Shape;68;p13"/>
          <p:cNvSpPr txBox="1"/>
          <p:nvPr/>
        </p:nvSpPr>
        <p:spPr>
          <a:xfrm>
            <a:off x="899375" y="7459538"/>
            <a:ext cx="6146700" cy="165426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600"/>
              </a:spcAft>
              <a:buNone/>
            </a:pPr>
            <a:r>
              <a:rPr lang="es-US" sz="1150" b="1" dirty="0">
                <a:latin typeface="Lato"/>
                <a:ea typeface="Lato"/>
                <a:cs typeface="Lato"/>
                <a:sym typeface="Lato"/>
              </a:rPr>
              <a:t>CASO N.º 4</a:t>
            </a:r>
            <a:endParaRPr sz="1150" b="1" dirty="0">
              <a:latin typeface="Lato"/>
              <a:ea typeface="Lato"/>
              <a:cs typeface="Lato"/>
              <a:sym typeface="Lato"/>
            </a:endParaRPr>
          </a:p>
          <a:p>
            <a:pPr marL="0" lvl="0" indent="0" algn="l" rtl="0">
              <a:spcBef>
                <a:spcPts val="0"/>
              </a:spcBef>
              <a:spcAft>
                <a:spcPts val="600"/>
              </a:spcAft>
              <a:buNone/>
            </a:pPr>
            <a:r>
              <a:rPr lang="es-US" sz="1150" dirty="0">
                <a:latin typeface="Lato"/>
                <a:ea typeface="Lato"/>
                <a:cs typeface="Lato"/>
                <a:sym typeface="Lato"/>
              </a:rPr>
              <a:t>Keisha terminó su prueba de matemáticas temprano. Estaba aburrida y comenzó a hacer dibujos y a escribir en una hoja de su cuaderno. Miraba mucho a su amiga de la fila de al lado. Finalmente, su amiga la miró y gesticuló con la boca “¿Qué haces?”. Keisha le acercó su cuaderno y su amiga se inclinó hacia ella para verlo. El maestro desaprobó a las dos niñas.</a:t>
            </a:r>
            <a:endParaRPr sz="1150" dirty="0">
              <a:latin typeface="Lato"/>
              <a:ea typeface="Lato"/>
              <a:cs typeface="Lato"/>
              <a:sym typeface="Lato"/>
            </a:endParaRPr>
          </a:p>
          <a:p>
            <a:pPr marL="0" lvl="0" indent="0" algn="l" rtl="0">
              <a:spcBef>
                <a:spcPts val="0"/>
              </a:spcBef>
              <a:spcAft>
                <a:spcPts val="600"/>
              </a:spcAft>
              <a:buNone/>
            </a:pPr>
            <a:r>
              <a:rPr lang="es-US" sz="1150" dirty="0">
                <a:latin typeface="Lato"/>
                <a:ea typeface="Lato"/>
                <a:cs typeface="Lato"/>
                <a:sym typeface="Lato"/>
              </a:rPr>
              <a:t>El maestro afirma que las niñas se estaban copiando. Las niñas afirman que no estaban haciendo nada malo.</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480</Words>
  <Application>Microsoft Office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JR</cp:lastModifiedBy>
  <cp:revision>3</cp:revision>
  <dcterms:modified xsi:type="dcterms:W3CDTF">2023-03-08T18:53:40Z</dcterms:modified>
</cp:coreProperties>
</file>