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D103C8-4879-4199-88D7-9D5F73A70F15}">
  <a:tblStyle styleId="{32D103C8-4879-4199-88D7-9D5F73A70F1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4608" y="6"/>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343550"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MANEJO DE RECURSOS PERSONALES | ADMINISTRAR TU TIEMPO</a:t>
            </a:r>
          </a:p>
        </p:txBody>
      </p:sp>
      <p:sp>
        <p:nvSpPr>
          <p:cNvPr id="58" name="Google Shape;58;p13"/>
          <p:cNvSpPr txBox="1"/>
          <p:nvPr/>
        </p:nvSpPr>
        <p:spPr>
          <a:xfrm>
            <a:off x="918150" y="826675"/>
            <a:ext cx="59811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a:solidFill>
                  <a:schemeClr val="dk1"/>
                </a:solidFill>
                <a:latin typeface="Lato"/>
                <a:ea typeface="Lato"/>
                <a:cs typeface="Lato"/>
                <a:sym typeface="Lato"/>
              </a:rPr>
              <a:t>CRONOGRAMA DE SAM</a:t>
            </a:r>
          </a:p>
        </p:txBody>
      </p:sp>
      <p:sp>
        <p:nvSpPr>
          <p:cNvPr id="59" name="Google Shape;59;p13"/>
          <p:cNvSpPr txBox="1"/>
          <p:nvPr/>
        </p:nvSpPr>
        <p:spPr>
          <a:xfrm>
            <a:off x="866400" y="1526875"/>
            <a:ext cx="6039600" cy="2464747"/>
          </a:xfrm>
          <a:prstGeom prst="rect">
            <a:avLst/>
          </a:prstGeom>
          <a:noFill/>
          <a:ln>
            <a:noFill/>
          </a:ln>
        </p:spPr>
        <p:txBody>
          <a:bodyPr spcFirstLastPara="1" wrap="square" lIns="91425" tIns="91425" rIns="91425" bIns="91425" anchor="t" anchorCtr="0">
            <a:spAutoFit/>
          </a:bodyPr>
          <a:lstStyle/>
          <a:p>
            <a:pPr marL="0" lvl="0" indent="457200" algn="l" rtl="0">
              <a:lnSpc>
                <a:spcPct val="100000"/>
              </a:lnSpc>
              <a:spcBef>
                <a:spcPts val="0"/>
              </a:spcBef>
              <a:spcAft>
                <a:spcPts val="0"/>
              </a:spcAft>
              <a:buNone/>
            </a:pPr>
            <a:r>
              <a:rPr lang="es-US" sz="1200" dirty="0">
                <a:solidFill>
                  <a:schemeClr val="dk1"/>
                </a:solidFill>
                <a:latin typeface="Lato"/>
                <a:ea typeface="Lato"/>
                <a:cs typeface="Lato"/>
                <a:sym typeface="Lato"/>
              </a:rPr>
              <a:t>Sam tiene 16 años y quiere operar un servicio de cuidado de jardines este verano. Ya ha comenzado con la promesa de cortar el césped los sábados en los hogares de tres personas de su vecindario. Sam cobra $20.00 para cortar el césped y embolsar las hojas y el pasto. Le toma aproximadamente una hora y media terminar con cada jardín.</a:t>
            </a:r>
          </a:p>
          <a:p>
            <a:pPr marL="0" lvl="0" indent="457200" algn="l" rtl="0">
              <a:lnSpc>
                <a:spcPct val="100000"/>
              </a:lnSpc>
              <a:spcBef>
                <a:spcPts val="0"/>
              </a:spcBef>
              <a:spcAft>
                <a:spcPts val="0"/>
              </a:spcAft>
              <a:buNone/>
            </a:pPr>
            <a:r>
              <a:rPr lang="es-US" sz="1200" dirty="0">
                <a:solidFill>
                  <a:schemeClr val="dk1"/>
                </a:solidFill>
                <a:latin typeface="Lato"/>
                <a:ea typeface="Lato"/>
                <a:cs typeface="Lato"/>
                <a:sym typeface="Lato"/>
              </a:rPr>
              <a:t>Este fin de semana, tiene algunas otras actividades que realizar. El sábado a la noche, irá al cine a las 7:00 con dos de sus amigos. También prometió ayudar a su padre </a:t>
            </a:r>
            <a:br>
              <a:rPr lang="es-US" sz="1200" dirty="0">
                <a:solidFill>
                  <a:schemeClr val="dk1"/>
                </a:solidFill>
                <a:latin typeface="Lato"/>
                <a:ea typeface="Lato"/>
                <a:cs typeface="Lato"/>
                <a:sym typeface="Lato"/>
              </a:rPr>
            </a:br>
            <a:r>
              <a:rPr lang="es-US" sz="1200" dirty="0">
                <a:solidFill>
                  <a:schemeClr val="dk1"/>
                </a:solidFill>
                <a:latin typeface="Lato"/>
                <a:ea typeface="Lato"/>
                <a:cs typeface="Lato"/>
                <a:sym typeface="Lato"/>
              </a:rPr>
              <a:t>y limpiar su propia habitación y el baño, lavar el automóvil y cuidar de su hermanita por un par de horas el domingo. Sam quiere comprar un regalo para el cumpleaños de su mejor amigo que es la semana siguiente. Además, su maestro le informó que, si hace algunos cambios en su trabajo de fin de cuatrimestre y lo entrega el lunes, puede subir </a:t>
            </a:r>
            <a:br>
              <a:rPr lang="es-US" sz="1200" dirty="0">
                <a:solidFill>
                  <a:schemeClr val="dk1"/>
                </a:solidFill>
                <a:latin typeface="Lato"/>
                <a:ea typeface="Lato"/>
                <a:cs typeface="Lato"/>
                <a:sym typeface="Lato"/>
              </a:rPr>
            </a:br>
            <a:r>
              <a:rPr lang="es-US" sz="1200" dirty="0">
                <a:solidFill>
                  <a:schemeClr val="dk1"/>
                </a:solidFill>
                <a:latin typeface="Lato"/>
                <a:ea typeface="Lato"/>
                <a:cs typeface="Lato"/>
                <a:sym typeface="Lato"/>
              </a:rPr>
              <a:t>su nota de una C a una B. </a:t>
            </a:r>
          </a:p>
          <a:p>
            <a:pPr marL="0" lvl="0" indent="457200" algn="l" rtl="0">
              <a:lnSpc>
                <a:spcPct val="100000"/>
              </a:lnSpc>
              <a:spcBef>
                <a:spcPts val="0"/>
              </a:spcBef>
              <a:spcAft>
                <a:spcPts val="500"/>
              </a:spcAft>
              <a:buNone/>
            </a:pPr>
            <a:r>
              <a:rPr lang="es-US" sz="1200" dirty="0">
                <a:solidFill>
                  <a:schemeClr val="dk1"/>
                </a:solidFill>
                <a:latin typeface="Lato"/>
                <a:ea typeface="Lato"/>
                <a:cs typeface="Lato"/>
                <a:sym typeface="Lato"/>
              </a:rPr>
              <a:t>¡Sam está mareado! ¿Podrá hacer todo este fin de semana?</a:t>
            </a:r>
          </a:p>
        </p:txBody>
      </p:sp>
      <p:sp>
        <p:nvSpPr>
          <p:cNvPr id="60" name="Google Shape;60;p13"/>
          <p:cNvSpPr/>
          <p:nvPr/>
        </p:nvSpPr>
        <p:spPr>
          <a:xfrm>
            <a:off x="2878725" y="3999388"/>
            <a:ext cx="4020300" cy="5253900"/>
          </a:xfrm>
          <a:prstGeom prst="rect">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txBox="1"/>
          <p:nvPr/>
        </p:nvSpPr>
        <p:spPr>
          <a:xfrm>
            <a:off x="856850" y="3987925"/>
            <a:ext cx="20220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b="1"/>
              <a:t>AYUDA A SAM A ARMAR UN PLAN</a:t>
            </a:r>
          </a:p>
        </p:txBody>
      </p:sp>
      <p:sp>
        <p:nvSpPr>
          <p:cNvPr id="63" name="Google Shape;63;p13"/>
          <p:cNvSpPr txBox="1"/>
          <p:nvPr/>
        </p:nvSpPr>
        <p:spPr>
          <a:xfrm>
            <a:off x="856849" y="4603525"/>
            <a:ext cx="1965325" cy="2631459"/>
          </a:xfrm>
          <a:prstGeom prst="rect">
            <a:avLst/>
          </a:prstGeom>
          <a:noFill/>
          <a:ln>
            <a:noFill/>
          </a:ln>
        </p:spPr>
        <p:txBody>
          <a:bodyPr spcFirstLastPara="1" wrap="square" lIns="91425" tIns="91425" rIns="91425" bIns="91425" anchor="t" anchorCtr="0">
            <a:spAutoFit/>
          </a:bodyPr>
          <a:lstStyle/>
          <a:p>
            <a:pPr marL="273050" lvl="0" indent="-273050" algn="l" rtl="0">
              <a:spcBef>
                <a:spcPts val="0"/>
              </a:spcBef>
              <a:spcAft>
                <a:spcPts val="0"/>
              </a:spcAft>
              <a:buSzPts val="1200"/>
              <a:buChar char="●"/>
            </a:pPr>
            <a:r>
              <a:rPr lang="es-US" sz="1200" dirty="0"/>
              <a:t>Crea una lista con todas sus tareas.</a:t>
            </a:r>
          </a:p>
          <a:p>
            <a:pPr marL="273050" lvl="0" indent="-273050" algn="l" rtl="0">
              <a:spcBef>
                <a:spcPts val="0"/>
              </a:spcBef>
              <a:spcAft>
                <a:spcPts val="0"/>
              </a:spcAft>
              <a:buNone/>
            </a:pPr>
            <a:endParaRPr sz="500" dirty="0"/>
          </a:p>
          <a:p>
            <a:pPr marL="273050" lvl="0" indent="-273050" algn="l" rtl="0">
              <a:spcBef>
                <a:spcPts val="0"/>
              </a:spcBef>
              <a:spcAft>
                <a:spcPts val="0"/>
              </a:spcAft>
              <a:buSzPts val="1200"/>
              <a:buChar char="●"/>
            </a:pPr>
            <a:r>
              <a:rPr lang="es-US" sz="1200" dirty="0"/>
              <a:t>Enumera las tareas por orden de importancia.</a:t>
            </a:r>
          </a:p>
          <a:p>
            <a:pPr marL="273050" lvl="0" indent="-273050" algn="l" rtl="0">
              <a:spcBef>
                <a:spcPts val="0"/>
              </a:spcBef>
              <a:spcAft>
                <a:spcPts val="0"/>
              </a:spcAft>
              <a:buNone/>
            </a:pPr>
            <a:endParaRPr sz="500" dirty="0"/>
          </a:p>
          <a:p>
            <a:pPr marL="273050" lvl="0" indent="-273050" algn="l" rtl="0">
              <a:spcBef>
                <a:spcPts val="0"/>
              </a:spcBef>
              <a:spcAft>
                <a:spcPts val="0"/>
              </a:spcAft>
              <a:buSzPts val="1200"/>
              <a:buChar char="●"/>
            </a:pPr>
            <a:r>
              <a:rPr lang="es-US" sz="1200" dirty="0"/>
              <a:t>Arma un cronograma con las tareas para cada día del fin de semana. </a:t>
            </a:r>
          </a:p>
          <a:p>
            <a:pPr marL="273050" lvl="0" indent="-273050" algn="l" rtl="0">
              <a:spcBef>
                <a:spcPts val="0"/>
              </a:spcBef>
              <a:spcAft>
                <a:spcPts val="0"/>
              </a:spcAft>
              <a:buNone/>
            </a:pPr>
            <a:endParaRPr sz="500" dirty="0"/>
          </a:p>
          <a:p>
            <a:pPr marL="273050" lvl="0" indent="-273050" algn="l" rtl="0">
              <a:spcBef>
                <a:spcPts val="0"/>
              </a:spcBef>
              <a:spcAft>
                <a:spcPts val="0"/>
              </a:spcAft>
              <a:buSzPts val="1200"/>
              <a:buChar char="●"/>
            </a:pPr>
            <a:r>
              <a:rPr lang="es-US" sz="1200" dirty="0"/>
              <a:t>Coloca una estrella</a:t>
            </a:r>
            <a:br>
              <a:rPr lang="es-US" sz="1200" dirty="0"/>
            </a:br>
            <a:r>
              <a:rPr lang="es-US" sz="1200" dirty="0"/>
              <a:t>al lado de las tareas más importantes.</a:t>
            </a:r>
          </a:p>
        </p:txBody>
      </p:sp>
      <p:pic>
        <p:nvPicPr>
          <p:cNvPr id="64" name="Google Shape;64;p13"/>
          <p:cNvPicPr preferRelativeResize="0"/>
          <p:nvPr/>
        </p:nvPicPr>
        <p:blipFill>
          <a:blip r:embed="rId4">
            <a:alphaModFix/>
          </a:blip>
          <a:stretch>
            <a:fillRect/>
          </a:stretch>
        </p:blipFill>
        <p:spPr>
          <a:xfrm>
            <a:off x="6290826" y="4201125"/>
            <a:ext cx="568350" cy="428448"/>
          </a:xfrm>
          <a:prstGeom prst="rect">
            <a:avLst/>
          </a:prstGeom>
          <a:noFill/>
          <a:ln>
            <a:noFill/>
          </a:ln>
        </p:spPr>
      </p:pic>
      <p:graphicFrame>
        <p:nvGraphicFramePr>
          <p:cNvPr id="65" name="Google Shape;65;p13"/>
          <p:cNvGraphicFramePr/>
          <p:nvPr/>
        </p:nvGraphicFramePr>
        <p:xfrm>
          <a:off x="2878725" y="4893800"/>
          <a:ext cx="448375" cy="4347900"/>
        </p:xfrm>
        <a:graphic>
          <a:graphicData uri="http://schemas.openxmlformats.org/drawingml/2006/table">
            <a:tbl>
              <a:tblPr>
                <a:noFill/>
                <a:tableStyleId>{32D103C8-4879-4199-88D7-9D5F73A70F15}</a:tableStyleId>
              </a:tblPr>
              <a:tblGrid>
                <a:gridCol w="448375">
                  <a:extLst>
                    <a:ext uri="{9D8B030D-6E8A-4147-A177-3AD203B41FA5}">
                      <a16:colId xmlns:a16="http://schemas.microsoft.com/office/drawing/2014/main" val="20000"/>
                    </a:ext>
                  </a:extLst>
                </a:gridCol>
              </a:tblGrid>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3"/>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4"/>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5"/>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6"/>
                  </a:ext>
                </a:extLst>
              </a:tr>
              <a:tr h="241550">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7"/>
                  </a:ext>
                </a:extLst>
              </a:tr>
            </a:tbl>
          </a:graphicData>
        </a:graphic>
      </p:graphicFrame>
      <p:graphicFrame>
        <p:nvGraphicFramePr>
          <p:cNvPr id="66" name="Google Shape;66;p13"/>
          <p:cNvGraphicFramePr/>
          <p:nvPr/>
        </p:nvGraphicFramePr>
        <p:xfrm>
          <a:off x="3327100" y="4893800"/>
          <a:ext cx="3569350" cy="2414625"/>
        </p:xfrm>
        <a:graphic>
          <a:graphicData uri="http://schemas.openxmlformats.org/drawingml/2006/table">
            <a:tbl>
              <a:tblPr>
                <a:noFill/>
                <a:tableStyleId>{32D103C8-4879-4199-88D7-9D5F73A70F15}</a:tableStyleId>
              </a:tblPr>
              <a:tblGrid>
                <a:gridCol w="3569350">
                  <a:extLst>
                    <a:ext uri="{9D8B030D-6E8A-4147-A177-3AD203B41FA5}">
                      <a16:colId xmlns:a16="http://schemas.microsoft.com/office/drawing/2014/main" val="20000"/>
                    </a:ext>
                  </a:extLst>
                </a:gridCol>
              </a:tblGrid>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248550">
                <a:tc>
                  <a:txBody>
                    <a:bodyPr/>
                    <a:lstStyle/>
                    <a:p>
                      <a:pPr marL="0" lvl="0" indent="0" algn="ctr" rtl="0">
                        <a:spcBef>
                          <a:spcPts val="0"/>
                        </a:spcBef>
                        <a:spcAft>
                          <a:spcPts val="0"/>
                        </a:spcAft>
                        <a:buNone/>
                      </a:pPr>
                      <a:r>
                        <a:rPr lang="es-US" sz="1200" i="1">
                          <a:solidFill>
                            <a:schemeClr val="dk1"/>
                          </a:solidFill>
                        </a:rPr>
                        <a:t>Cronograma</a:t>
                      </a:r>
                    </a:p>
                  </a:txBody>
                  <a:tcPr marL="91425" marR="91425" marT="27425"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240675">
                <a:tc>
                  <a:txBody>
                    <a:bodyPr/>
                    <a:lstStyle/>
                    <a:p>
                      <a:pPr marL="0" lvl="0" indent="0" algn="ctr" rtl="0">
                        <a:spcBef>
                          <a:spcPts val="0"/>
                        </a:spcBef>
                        <a:spcAft>
                          <a:spcPts val="0"/>
                        </a:spcAft>
                        <a:buNone/>
                      </a:pPr>
                      <a:r>
                        <a:rPr lang="es-US" sz="1300" i="1"/>
                        <a:t>Sábado                                              Domingo</a:t>
                      </a:r>
                    </a:p>
                  </a:txBody>
                  <a:tcPr marL="91425" marR="91425" marT="0" marB="0"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graphicFrame>
        <p:nvGraphicFramePr>
          <p:cNvPr id="67" name="Google Shape;67;p13"/>
          <p:cNvGraphicFramePr/>
          <p:nvPr/>
        </p:nvGraphicFramePr>
        <p:xfrm>
          <a:off x="3327100" y="7315885"/>
          <a:ext cx="3569350" cy="1925400"/>
        </p:xfrm>
        <a:graphic>
          <a:graphicData uri="http://schemas.openxmlformats.org/drawingml/2006/table">
            <a:tbl>
              <a:tblPr>
                <a:noFill/>
                <a:tableStyleId>{32D103C8-4879-4199-88D7-9D5F73A70F15}</a:tableStyleId>
              </a:tblPr>
              <a:tblGrid>
                <a:gridCol w="1784675">
                  <a:extLst>
                    <a:ext uri="{9D8B030D-6E8A-4147-A177-3AD203B41FA5}">
                      <a16:colId xmlns:a16="http://schemas.microsoft.com/office/drawing/2014/main" val="20000"/>
                    </a:ext>
                  </a:extLst>
                </a:gridCol>
                <a:gridCol w="1784675">
                  <a:extLst>
                    <a:ext uri="{9D8B030D-6E8A-4147-A177-3AD203B41FA5}">
                      <a16:colId xmlns:a16="http://schemas.microsoft.com/office/drawing/2014/main" val="20001"/>
                    </a:ext>
                  </a:extLst>
                </a:gridCol>
              </a:tblGrid>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40675">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68" name="Google Shape;68;p13"/>
          <p:cNvSpPr txBox="1"/>
          <p:nvPr/>
        </p:nvSpPr>
        <p:spPr>
          <a:xfrm>
            <a:off x="3381075" y="4603525"/>
            <a:ext cx="3461400" cy="38469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s-US" sz="1300" i="1" dirty="0">
                <a:solidFill>
                  <a:schemeClr val="dk1"/>
                </a:solidFill>
              </a:rPr>
              <a:t>Cosas para hacer                      Prioridad</a:t>
            </a:r>
          </a:p>
        </p:txBody>
      </p:sp>
      <p:cxnSp>
        <p:nvCxnSpPr>
          <p:cNvPr id="69" name="Google Shape;69;p13"/>
          <p:cNvCxnSpPr/>
          <p:nvPr/>
        </p:nvCxnSpPr>
        <p:spPr>
          <a:xfrm>
            <a:off x="3329923" y="3999335"/>
            <a:ext cx="0" cy="901200"/>
          </a:xfrm>
          <a:prstGeom prst="straightConnector1">
            <a:avLst/>
          </a:prstGeom>
          <a:noFill/>
          <a:ln w="9525" cap="flat" cmpd="sng">
            <a:solidFill>
              <a:schemeClr val="dk1"/>
            </a:solidFill>
            <a:prstDash val="solid"/>
            <a:round/>
            <a:headEnd type="none" w="med" len="med"/>
            <a:tailEnd type="none" w="med" len="med"/>
          </a:ln>
        </p:spPr>
      </p:cxnSp>
      <p:sp>
        <p:nvSpPr>
          <p:cNvPr id="62" name="Google Shape;62;p13"/>
          <p:cNvSpPr txBox="1"/>
          <p:nvPr/>
        </p:nvSpPr>
        <p:spPr>
          <a:xfrm>
            <a:off x="3295124" y="4215250"/>
            <a:ext cx="3230366" cy="41546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500" i="1" dirty="0"/>
              <a:t>Lista de cosas para hacer de Sam</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2023-03-08T17:22:02Z</dcterms:modified>
</cp:coreProperties>
</file>