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Comic Sans MS" panose="030F0702030302020204" pitchFamily="66" charset="0"/>
      <p:regular r:id="rId4"/>
      <p:bold r:id="rId5"/>
      <p:italic r:id="rId6"/>
      <p:boldItalic r:id="rId7"/>
    </p:embeddedFont>
    <p:embeddedFont>
      <p:font typeface="Lato" panose="020F0502020204030203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D6072C-84E3-4C6A-A8A1-E384DFCD390D}">
  <a:tblStyle styleId="{DBD6072C-84E3-4C6A-A8A1-E384DFCD39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9" d="100"/>
          <a:sy n="89" d="100"/>
        </p:scale>
        <p:origin x="35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76700" y="1710775"/>
            <a:ext cx="2694600" cy="5147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245400" y="1710775"/>
            <a:ext cx="2694600" cy="5147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084100" y="3093875"/>
            <a:ext cx="1948500" cy="3770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MANEJO DE RECURSOS PERSONALES | MANEJAR EL ESTRÉS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498350" y="681738"/>
            <a:ext cx="7120000" cy="957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FACTORES DE ESTRÉS</a:t>
            </a: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4084100" y="3175270"/>
            <a:ext cx="1948500" cy="68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latin typeface="Comic Sans MS"/>
                <a:ea typeface="Comic Sans MS"/>
                <a:cs typeface="Comic Sans MS"/>
                <a:sym typeface="Comic Sans MS"/>
              </a:rPr>
              <a:t>Formas de reducir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latin typeface="Comic Sans MS"/>
                <a:ea typeface="Comic Sans MS"/>
                <a:cs typeface="Comic Sans MS"/>
                <a:sym typeface="Comic Sans MS"/>
              </a:rPr>
              <a:t>o mitigar el estrés</a:t>
            </a:r>
          </a:p>
        </p:txBody>
      </p:sp>
      <p:sp>
        <p:nvSpPr>
          <p:cNvPr id="63" name="Google Shape;63;p13"/>
          <p:cNvSpPr/>
          <p:nvPr/>
        </p:nvSpPr>
        <p:spPr>
          <a:xfrm>
            <a:off x="1300196" y="23379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238562" y="1826825"/>
            <a:ext cx="2570876" cy="46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dirty="0">
                <a:latin typeface="Comic Sans MS"/>
                <a:ea typeface="Comic Sans MS"/>
                <a:cs typeface="Comic Sans MS"/>
                <a:sym typeface="Comic Sans MS"/>
              </a:rPr>
              <a:t>Generadores de estrés</a:t>
            </a:r>
          </a:p>
        </p:txBody>
      </p:sp>
      <p:sp>
        <p:nvSpPr>
          <p:cNvPr id="65" name="Google Shape;65;p13"/>
          <p:cNvSpPr/>
          <p:nvPr/>
        </p:nvSpPr>
        <p:spPr>
          <a:xfrm>
            <a:off x="4008950" y="1736975"/>
            <a:ext cx="2098800" cy="70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4131088" y="1888025"/>
            <a:ext cx="174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Pueden provocar . .</a:t>
            </a:r>
          </a:p>
        </p:txBody>
      </p:sp>
      <p:sp>
        <p:nvSpPr>
          <p:cNvPr id="67" name="Google Shape;67;p13"/>
          <p:cNvSpPr txBox="1"/>
          <p:nvPr/>
        </p:nvSpPr>
        <p:spPr>
          <a:xfrm>
            <a:off x="1484332" y="2119726"/>
            <a:ext cx="2256000" cy="3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pruebas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problemas familiares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actividades secretas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miedo al peligro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peleas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confrontaciones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divorcio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amistades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valores personales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problemas en la escuela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6488050" y="1826825"/>
            <a:ext cx="2130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>
                <a:latin typeface="Comic Sans MS"/>
                <a:ea typeface="Comic Sans MS"/>
                <a:cs typeface="Comic Sans MS"/>
                <a:sym typeface="Comic Sans MS"/>
              </a:rPr>
              <a:t>Señales de estrés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6538375" y="2142114"/>
            <a:ext cx="2256000" cy="3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dolor de cabeza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enojo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comer o dormir muy poco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comer o dormir demasiado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falta de energía e interés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intolerancia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frustración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retraimiento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poca concentración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>
                <a:latin typeface="Comic Sans MS"/>
                <a:ea typeface="Comic Sans MS"/>
                <a:cs typeface="Comic Sans MS"/>
                <a:sym typeface="Comic Sans MS"/>
              </a:rPr>
              <a:t>tensión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1021791" y="5493573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s-US" sz="1250">
                <a:solidFill>
                  <a:srgbClr val="0C0C0C"/>
                </a:solidFill>
              </a:rPr>
              <a:t>✓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1021791" y="5775137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s-US" sz="1250">
                <a:solidFill>
                  <a:srgbClr val="0C0C0C"/>
                </a:solidFill>
              </a:rPr>
              <a:t>✓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1021921" y="6053455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s-US" sz="1250">
                <a:solidFill>
                  <a:srgbClr val="0C0C0C"/>
                </a:solidFill>
              </a:rPr>
              <a:t>✓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1018416" y="6348550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s-US" sz="1250">
                <a:solidFill>
                  <a:srgbClr val="0C0C0C"/>
                </a:solidFill>
              </a:rPr>
              <a:t>✓</a:t>
            </a:r>
          </a:p>
        </p:txBody>
      </p:sp>
      <p:graphicFrame>
        <p:nvGraphicFramePr>
          <p:cNvPr id="74" name="Google Shape;74;p13"/>
          <p:cNvGraphicFramePr/>
          <p:nvPr/>
        </p:nvGraphicFramePr>
        <p:xfrm>
          <a:off x="1459745" y="5516811"/>
          <a:ext cx="2330475" cy="1165550"/>
        </p:xfrm>
        <a:graphic>
          <a:graphicData uri="http://schemas.openxmlformats.org/drawingml/2006/table">
            <a:tbl>
              <a:tblPr>
                <a:noFill/>
                <a:tableStyleId>{DBD6072C-84E3-4C6A-A8A1-E384DFCD390D}</a:tableStyleId>
              </a:tblPr>
              <a:tblGrid>
                <a:gridCol w="233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" name="Google Shape;75;p13"/>
          <p:cNvSpPr/>
          <p:nvPr/>
        </p:nvSpPr>
        <p:spPr>
          <a:xfrm>
            <a:off x="1300196" y="26692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1300196" y="30071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1300196" y="33450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1300196" y="36797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1300196" y="40143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1300196" y="43456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1300196" y="46835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1300196" y="50214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1300196" y="53561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6365874" y="23379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6365874" y="26692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6365874" y="30071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6365874" y="33450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6365874" y="36797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6365874" y="40143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6365874" y="43456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6365874" y="46835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6365874" y="50214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6365874" y="53561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6094089" y="5439147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s-US" sz="1250">
                <a:solidFill>
                  <a:srgbClr val="0C0C0C"/>
                </a:solidFill>
              </a:rPr>
              <a:t>✓</a:t>
            </a:r>
          </a:p>
        </p:txBody>
      </p:sp>
      <p:sp>
        <p:nvSpPr>
          <p:cNvPr id="95" name="Google Shape;95;p13"/>
          <p:cNvSpPr txBox="1"/>
          <p:nvPr/>
        </p:nvSpPr>
        <p:spPr>
          <a:xfrm>
            <a:off x="6094089" y="5720711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s-US" sz="1250">
                <a:solidFill>
                  <a:srgbClr val="0C0C0C"/>
                </a:solidFill>
              </a:rPr>
              <a:t>✓</a:t>
            </a:r>
          </a:p>
        </p:txBody>
      </p:sp>
      <p:sp>
        <p:nvSpPr>
          <p:cNvPr id="96" name="Google Shape;96;p13"/>
          <p:cNvSpPr txBox="1"/>
          <p:nvPr/>
        </p:nvSpPr>
        <p:spPr>
          <a:xfrm>
            <a:off x="6094218" y="5999029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s-US" sz="1250">
                <a:solidFill>
                  <a:srgbClr val="0C0C0C"/>
                </a:solidFill>
              </a:rPr>
              <a:t>✓</a:t>
            </a:r>
          </a:p>
        </p:txBody>
      </p:sp>
      <p:sp>
        <p:nvSpPr>
          <p:cNvPr id="97" name="Google Shape;97;p13"/>
          <p:cNvSpPr txBox="1"/>
          <p:nvPr/>
        </p:nvSpPr>
        <p:spPr>
          <a:xfrm>
            <a:off x="6090714" y="6294124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s-US" sz="1250">
                <a:solidFill>
                  <a:srgbClr val="0C0C0C"/>
                </a:solidFill>
              </a:rPr>
              <a:t>✓</a:t>
            </a:r>
          </a:p>
        </p:txBody>
      </p:sp>
      <p:graphicFrame>
        <p:nvGraphicFramePr>
          <p:cNvPr id="98" name="Google Shape;98;p13"/>
          <p:cNvGraphicFramePr/>
          <p:nvPr/>
        </p:nvGraphicFramePr>
        <p:xfrm>
          <a:off x="6532043" y="5516811"/>
          <a:ext cx="2330475" cy="1165550"/>
        </p:xfrm>
        <a:graphic>
          <a:graphicData uri="http://schemas.openxmlformats.org/drawingml/2006/table">
            <a:tbl>
              <a:tblPr>
                <a:noFill/>
                <a:tableStyleId>{DBD6072C-84E3-4C6A-A8A1-E384DFCD390D}</a:tableStyleId>
              </a:tblPr>
              <a:tblGrid>
                <a:gridCol w="233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9" name="Google Shape;99;p13"/>
          <p:cNvGraphicFramePr/>
          <p:nvPr/>
        </p:nvGraphicFramePr>
        <p:xfrm>
          <a:off x="4176970" y="3777311"/>
          <a:ext cx="1762775" cy="2905050"/>
        </p:xfrm>
        <a:graphic>
          <a:graphicData uri="http://schemas.openxmlformats.org/drawingml/2006/table">
            <a:tbl>
              <a:tblPr>
                <a:noFill/>
                <a:tableStyleId>{DBD6072C-84E3-4C6A-A8A1-E384DFCD390D}</a:tableStyleId>
              </a:tblPr>
              <a:tblGrid>
                <a:gridCol w="176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Lato</vt:lpstr>
      <vt:lpstr>Arial</vt:lpstr>
      <vt:lpstr>Comic Sans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2023-03-08T17:20:04Z</dcterms:modified>
</cp:coreProperties>
</file>