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BD58E33-5E12-41B5-B4A1-909E12CAC609}">
  <a:tblStyle styleId="{6BD58E33-5E12-41B5-B4A1-909E12CAC60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642" y="-18"/>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TOMA DE DECISIONES | TOMAR DECISIONES GRANDES Y PEQUEÑAS</a:t>
            </a:r>
          </a:p>
        </p:txBody>
      </p:sp>
      <p:sp>
        <p:nvSpPr>
          <p:cNvPr id="58" name="Google Shape;58;p13"/>
          <p:cNvSpPr txBox="1"/>
          <p:nvPr/>
        </p:nvSpPr>
        <p:spPr>
          <a:xfrm>
            <a:off x="1158000" y="674263"/>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s-US" sz="3350" dirty="0">
                <a:solidFill>
                  <a:schemeClr val="dk1"/>
                </a:solidFill>
                <a:latin typeface="Lato"/>
                <a:ea typeface="Lato"/>
                <a:cs typeface="Lato"/>
                <a:sym typeface="Lato"/>
              </a:rPr>
              <a:t>¿CALIENTE O FRÍO?</a:t>
            </a:r>
          </a:p>
        </p:txBody>
      </p:sp>
      <p:sp>
        <p:nvSpPr>
          <p:cNvPr id="59" name="Google Shape;59;p13"/>
          <p:cNvSpPr txBox="1"/>
          <p:nvPr/>
        </p:nvSpPr>
        <p:spPr>
          <a:xfrm>
            <a:off x="918150" y="1395496"/>
            <a:ext cx="5981100" cy="581700"/>
          </a:xfrm>
          <a:prstGeom prst="rect">
            <a:avLst/>
          </a:prstGeom>
          <a:noFill/>
          <a:ln>
            <a:noFill/>
          </a:ln>
        </p:spPr>
        <p:txBody>
          <a:bodyPr spcFirstLastPara="1" wrap="square" lIns="91425" tIns="91425" rIns="91425" bIns="91425" anchor="t" anchorCtr="0">
            <a:spAutoFit/>
          </a:bodyPr>
          <a:lstStyle/>
          <a:p>
            <a:pPr marL="114300" lvl="0" indent="0" algn="just" rtl="0">
              <a:lnSpc>
                <a:spcPct val="115000"/>
              </a:lnSpc>
              <a:spcBef>
                <a:spcPts val="0"/>
              </a:spcBef>
              <a:spcAft>
                <a:spcPts val="0"/>
              </a:spcAft>
              <a:buNone/>
            </a:pPr>
            <a:r>
              <a:rPr lang="es-US" sz="1200" b="1" dirty="0">
                <a:solidFill>
                  <a:schemeClr val="dk1"/>
                </a:solidFill>
                <a:latin typeface="Lato"/>
                <a:ea typeface="Lato"/>
                <a:cs typeface="Lato"/>
                <a:sym typeface="Lato"/>
              </a:rPr>
              <a:t>Completa los espacios en blanco para mostrar quién tomó cada decisión. Escribe “caliente” si Chris tomó la decisión por su cuenta. Escribe “frío” si dejó que alguien tome la decisión por ella.</a:t>
            </a:r>
          </a:p>
        </p:txBody>
      </p:sp>
      <p:sp>
        <p:nvSpPr>
          <p:cNvPr id="60" name="Google Shape;60;p13"/>
          <p:cNvSpPr txBox="1"/>
          <p:nvPr/>
        </p:nvSpPr>
        <p:spPr>
          <a:xfrm>
            <a:off x="918150" y="2184771"/>
            <a:ext cx="5981100" cy="7195786"/>
          </a:xfrm>
          <a:prstGeom prst="rect">
            <a:avLst/>
          </a:prstGeom>
          <a:noFill/>
          <a:ln>
            <a:noFill/>
          </a:ln>
        </p:spPr>
        <p:txBody>
          <a:bodyPr spcFirstLastPara="1" wrap="square" lIns="91425" tIns="91425" rIns="91425" bIns="91425" anchor="t" anchorCtr="0">
            <a:spAutoFit/>
          </a:bodyPr>
          <a:lstStyle/>
          <a:p>
            <a:pPr marL="317500" lvl="0" indent="-317500" algn="l" rtl="0">
              <a:lnSpc>
                <a:spcPct val="115000"/>
              </a:lnSpc>
              <a:spcBef>
                <a:spcPts val="0"/>
              </a:spcBef>
              <a:spcAft>
                <a:spcPts val="0"/>
              </a:spcAft>
              <a:buNone/>
            </a:pPr>
            <a:r>
              <a:rPr lang="es-US" sz="1200" dirty="0">
                <a:solidFill>
                  <a:schemeClr val="dk1"/>
                </a:solidFill>
                <a:latin typeface="Lato"/>
                <a:ea typeface="Lato"/>
                <a:cs typeface="Lato"/>
                <a:sym typeface="Lato"/>
              </a:rPr>
              <a:t>1.	¡Hola! Mi nombre es Chris y conseguí un trabajo en el supermercado los sábados. Conseguí un trabajo en esta tienda porque puedo trabajar en un área distinta cada semana. </a:t>
            </a:r>
          </a:p>
          <a:p>
            <a:pPr marL="317500" lvl="0" indent="-317500" algn="l" rtl="0">
              <a:lnSpc>
                <a:spcPct val="115000"/>
              </a:lnSpc>
              <a:spcBef>
                <a:spcPts val="0"/>
              </a:spcBef>
              <a:spcAft>
                <a:spcPts val="0"/>
              </a:spcAft>
              <a:buClr>
                <a:schemeClr val="dk1"/>
              </a:buClr>
              <a:buSzPts val="1100"/>
              <a:buFont typeface="Arial"/>
              <a:buNone/>
            </a:pPr>
            <a:endParaRPr sz="1200" dirty="0">
              <a:solidFill>
                <a:schemeClr val="dk1"/>
              </a:solidFill>
              <a:latin typeface="Lato"/>
              <a:ea typeface="Lato"/>
              <a:cs typeface="Lato"/>
              <a:sym typeface="Lato"/>
            </a:endParaRPr>
          </a:p>
          <a:p>
            <a:pPr marL="0" lvl="0" indent="0" algn="l" rtl="0">
              <a:lnSpc>
                <a:spcPct val="115000"/>
              </a:lnSpc>
              <a:spcBef>
                <a:spcPts val="0"/>
              </a:spcBef>
              <a:spcAft>
                <a:spcPts val="0"/>
              </a:spcAft>
              <a:buNone/>
            </a:pPr>
            <a:endParaRPr sz="1200" dirty="0">
              <a:solidFill>
                <a:schemeClr val="dk1"/>
              </a:solidFill>
              <a:latin typeface="Lato"/>
              <a:ea typeface="Lato"/>
              <a:cs typeface="Lato"/>
              <a:sym typeface="Lato"/>
            </a:endParaRPr>
          </a:p>
          <a:p>
            <a:pPr marL="317500" lvl="0" indent="-317500" algn="l" rtl="0">
              <a:lnSpc>
                <a:spcPct val="115000"/>
              </a:lnSpc>
              <a:spcBef>
                <a:spcPts val="0"/>
              </a:spcBef>
              <a:spcAft>
                <a:spcPts val="0"/>
              </a:spcAft>
              <a:buClr>
                <a:schemeClr val="dk1"/>
              </a:buClr>
              <a:buSzPts val="1100"/>
              <a:buFont typeface="Arial"/>
              <a:buNone/>
            </a:pPr>
            <a:r>
              <a:rPr lang="es-US" sz="1200" dirty="0">
                <a:solidFill>
                  <a:schemeClr val="dk1"/>
                </a:solidFill>
                <a:latin typeface="Lato"/>
                <a:ea typeface="Lato"/>
                <a:cs typeface="Lato"/>
                <a:sym typeface="Lato"/>
              </a:rPr>
              <a:t>2.	La primera semana trabajé en la carnicería porque mi amigo Sal trabaja allí y me dijo que allí trabajan las personas </a:t>
            </a:r>
            <a:r>
              <a:rPr lang="es-US" sz="1200" dirty="0" err="1">
                <a:solidFill>
                  <a:schemeClr val="dk1"/>
                </a:solidFill>
                <a:latin typeface="Lato"/>
                <a:ea typeface="Lato"/>
                <a:cs typeface="Lato"/>
                <a:sym typeface="Lato"/>
              </a:rPr>
              <a:t>cool</a:t>
            </a:r>
            <a:r>
              <a:rPr lang="es-US" sz="1200" dirty="0">
                <a:solidFill>
                  <a:schemeClr val="dk1"/>
                </a:solidFill>
                <a:latin typeface="Lato"/>
                <a:ea typeface="Lato"/>
                <a:cs typeface="Lato"/>
                <a:sym typeface="Lato"/>
              </a:rPr>
              <a:t>. </a:t>
            </a:r>
          </a:p>
          <a:p>
            <a:pPr marL="0" lvl="0" indent="0" algn="l" rtl="0">
              <a:lnSpc>
                <a:spcPct val="115000"/>
              </a:lnSpc>
              <a:spcBef>
                <a:spcPts val="0"/>
              </a:spcBef>
              <a:spcAft>
                <a:spcPts val="0"/>
              </a:spcAft>
              <a:buNone/>
            </a:pPr>
            <a:endParaRPr sz="1200" dirty="0">
              <a:solidFill>
                <a:schemeClr val="dk1"/>
              </a:solidFill>
              <a:latin typeface="Lato"/>
              <a:ea typeface="Lato"/>
              <a:cs typeface="Lato"/>
              <a:sym typeface="Lato"/>
            </a:endParaRPr>
          </a:p>
          <a:p>
            <a:pPr marL="317500" lvl="0" indent="-317500" algn="l" rtl="0">
              <a:lnSpc>
                <a:spcPct val="115000"/>
              </a:lnSpc>
              <a:spcBef>
                <a:spcPts val="0"/>
              </a:spcBef>
              <a:spcAft>
                <a:spcPts val="0"/>
              </a:spcAft>
              <a:buNone/>
            </a:pPr>
            <a:endParaRPr sz="1200" dirty="0">
              <a:solidFill>
                <a:schemeClr val="dk1"/>
              </a:solidFill>
              <a:latin typeface="Lato"/>
              <a:ea typeface="Lato"/>
              <a:cs typeface="Lato"/>
              <a:sym typeface="Lato"/>
            </a:endParaRPr>
          </a:p>
          <a:p>
            <a:pPr marL="317500" lvl="0" indent="-317500" algn="l" rtl="0">
              <a:lnSpc>
                <a:spcPct val="115000"/>
              </a:lnSpc>
              <a:spcBef>
                <a:spcPts val="0"/>
              </a:spcBef>
              <a:spcAft>
                <a:spcPts val="0"/>
              </a:spcAft>
              <a:buClr>
                <a:schemeClr val="dk1"/>
              </a:buClr>
              <a:buSzPts val="1100"/>
              <a:buFont typeface="Arial"/>
              <a:buNone/>
            </a:pPr>
            <a:r>
              <a:rPr lang="es-US" sz="1200" dirty="0">
                <a:solidFill>
                  <a:schemeClr val="dk1"/>
                </a:solidFill>
                <a:latin typeface="Lato"/>
                <a:ea typeface="Lato"/>
                <a:cs typeface="Lato"/>
                <a:sym typeface="Lato"/>
              </a:rPr>
              <a:t>3.	Sin embargo, no sabía que, cuando trabajas en la carnicería, tienes que trapear el piso tres veces al día. Otra persona que conozco me dijo que le gustaba trabajar en la verdulería, así que, la semana siguiente, comencé a trabajar allí. </a:t>
            </a:r>
          </a:p>
          <a:p>
            <a:pPr marL="317500" lvl="0" indent="-317500" algn="l" rtl="0">
              <a:lnSpc>
                <a:spcPct val="115000"/>
              </a:lnSpc>
              <a:spcBef>
                <a:spcPts val="0"/>
              </a:spcBef>
              <a:spcAft>
                <a:spcPts val="0"/>
              </a:spcAft>
              <a:buClr>
                <a:schemeClr val="dk1"/>
              </a:buClr>
              <a:buSzPts val="1100"/>
              <a:buFont typeface="Arial"/>
              <a:buNone/>
            </a:pPr>
            <a:endParaRPr sz="1200" dirty="0">
              <a:solidFill>
                <a:schemeClr val="dk1"/>
              </a:solidFill>
              <a:latin typeface="Lato"/>
              <a:ea typeface="Lato"/>
              <a:cs typeface="Lato"/>
              <a:sym typeface="Lato"/>
            </a:endParaRPr>
          </a:p>
          <a:p>
            <a:pPr marL="0" lvl="0" indent="0" algn="l" rtl="0">
              <a:lnSpc>
                <a:spcPct val="115000"/>
              </a:lnSpc>
              <a:spcBef>
                <a:spcPts val="0"/>
              </a:spcBef>
              <a:spcAft>
                <a:spcPts val="0"/>
              </a:spcAft>
              <a:buNone/>
            </a:pPr>
            <a:endParaRPr sz="1200" dirty="0">
              <a:solidFill>
                <a:schemeClr val="dk1"/>
              </a:solidFill>
              <a:latin typeface="Lato"/>
              <a:ea typeface="Lato"/>
              <a:cs typeface="Lato"/>
              <a:sym typeface="Lato"/>
            </a:endParaRPr>
          </a:p>
          <a:p>
            <a:pPr marL="317500" lvl="0" indent="-317500" algn="l" rtl="0">
              <a:lnSpc>
                <a:spcPct val="115000"/>
              </a:lnSpc>
              <a:spcBef>
                <a:spcPts val="0"/>
              </a:spcBef>
              <a:spcAft>
                <a:spcPts val="0"/>
              </a:spcAft>
              <a:buClr>
                <a:schemeClr val="dk1"/>
              </a:buClr>
              <a:buSzPts val="1100"/>
              <a:buFont typeface="Arial"/>
              <a:buNone/>
            </a:pPr>
            <a:r>
              <a:rPr lang="es-US" sz="1200" spc="-10" dirty="0">
                <a:solidFill>
                  <a:schemeClr val="dk1"/>
                </a:solidFill>
                <a:latin typeface="Lato"/>
                <a:ea typeface="Lato"/>
                <a:cs typeface="Lato"/>
                <a:sym typeface="Lato"/>
              </a:rPr>
              <a:t>4.	Pero en esa sección pasas mucho tiempo rociando los vegetales con agua para mantenerlos frescos. Me enfermo con facilidad y sabía que iba a resfriarme con toda esa agua fría. Entonces, la semana siguiente, me cambié a la sección de los lácteos. </a:t>
            </a:r>
          </a:p>
          <a:p>
            <a:pPr marL="317500" lvl="0" indent="-317500" algn="l" rtl="0">
              <a:lnSpc>
                <a:spcPct val="115000"/>
              </a:lnSpc>
              <a:spcBef>
                <a:spcPts val="0"/>
              </a:spcBef>
              <a:spcAft>
                <a:spcPts val="0"/>
              </a:spcAft>
              <a:buClr>
                <a:schemeClr val="dk1"/>
              </a:buClr>
              <a:buSzPts val="1100"/>
              <a:buFont typeface="Arial"/>
              <a:buNone/>
            </a:pPr>
            <a:endParaRPr sz="1200" dirty="0">
              <a:solidFill>
                <a:schemeClr val="dk1"/>
              </a:solidFill>
              <a:latin typeface="Lato"/>
              <a:ea typeface="Lato"/>
              <a:cs typeface="Lato"/>
              <a:sym typeface="Lato"/>
            </a:endParaRPr>
          </a:p>
          <a:p>
            <a:pPr marL="317500" lvl="0" indent="-317500" algn="l" rtl="0">
              <a:lnSpc>
                <a:spcPct val="115000"/>
              </a:lnSpc>
              <a:spcBef>
                <a:spcPts val="0"/>
              </a:spcBef>
              <a:spcAft>
                <a:spcPts val="0"/>
              </a:spcAft>
              <a:buNone/>
            </a:pPr>
            <a:endParaRPr sz="1200" dirty="0">
              <a:solidFill>
                <a:schemeClr val="dk1"/>
              </a:solidFill>
              <a:latin typeface="Lato"/>
              <a:ea typeface="Lato"/>
              <a:cs typeface="Lato"/>
              <a:sym typeface="Lato"/>
            </a:endParaRPr>
          </a:p>
          <a:p>
            <a:pPr marL="317500" lvl="0" indent="-317500" algn="l" rtl="0">
              <a:lnSpc>
                <a:spcPct val="115000"/>
              </a:lnSpc>
              <a:spcBef>
                <a:spcPts val="0"/>
              </a:spcBef>
              <a:spcAft>
                <a:spcPts val="0"/>
              </a:spcAft>
              <a:buClr>
                <a:schemeClr val="dk1"/>
              </a:buClr>
              <a:buSzPts val="1100"/>
              <a:buFont typeface="Arial"/>
              <a:buNone/>
            </a:pPr>
            <a:r>
              <a:rPr lang="es-US" sz="1200" dirty="0">
                <a:solidFill>
                  <a:schemeClr val="dk1"/>
                </a:solidFill>
                <a:latin typeface="Lato"/>
                <a:ea typeface="Lato"/>
                <a:cs typeface="Lato"/>
                <a:sym typeface="Lato"/>
              </a:rPr>
              <a:t>5.	¿Has visto cómo a veces las personas leen la parte posterior de las cajas de leche y, luego, la caja se les resbala de las manos, se cae al piso y se rompe? Bueno, ¡adivina quién lo limpia! Mis amigos de la tienda me dijeron que no hay mucho para hacer en la sección de los cereales, así que la semana siguiente me cambié allí. </a:t>
            </a:r>
          </a:p>
          <a:p>
            <a:pPr marL="317500" lvl="0" indent="-317500" algn="l" rtl="0">
              <a:lnSpc>
                <a:spcPct val="115000"/>
              </a:lnSpc>
              <a:spcBef>
                <a:spcPts val="0"/>
              </a:spcBef>
              <a:spcAft>
                <a:spcPts val="0"/>
              </a:spcAft>
              <a:buClr>
                <a:schemeClr val="dk1"/>
              </a:buClr>
              <a:buSzPts val="1100"/>
              <a:buFont typeface="Arial"/>
              <a:buNone/>
            </a:pPr>
            <a:endParaRPr sz="1200" dirty="0">
              <a:solidFill>
                <a:schemeClr val="dk1"/>
              </a:solidFill>
              <a:latin typeface="Lato"/>
              <a:ea typeface="Lato"/>
              <a:cs typeface="Lato"/>
              <a:sym typeface="Lato"/>
            </a:endParaRPr>
          </a:p>
          <a:p>
            <a:pPr marL="317500" lvl="0" indent="-317500" algn="l" rtl="0">
              <a:lnSpc>
                <a:spcPct val="115000"/>
              </a:lnSpc>
              <a:spcBef>
                <a:spcPts val="0"/>
              </a:spcBef>
              <a:spcAft>
                <a:spcPts val="0"/>
              </a:spcAft>
              <a:buNone/>
            </a:pPr>
            <a:endParaRPr sz="1200" dirty="0">
              <a:solidFill>
                <a:schemeClr val="dk1"/>
              </a:solidFill>
              <a:latin typeface="Lato"/>
              <a:ea typeface="Lato"/>
              <a:cs typeface="Lato"/>
              <a:sym typeface="Lato"/>
            </a:endParaRPr>
          </a:p>
          <a:p>
            <a:pPr marL="317500" lvl="0" indent="-317500" algn="l" rtl="0">
              <a:lnSpc>
                <a:spcPct val="115000"/>
              </a:lnSpc>
              <a:spcBef>
                <a:spcPts val="0"/>
              </a:spcBef>
              <a:spcAft>
                <a:spcPts val="0"/>
              </a:spcAft>
              <a:buClr>
                <a:schemeClr val="dk1"/>
              </a:buClr>
              <a:buSzPts val="1100"/>
              <a:buFont typeface="Arial"/>
              <a:buNone/>
            </a:pPr>
            <a:r>
              <a:rPr lang="es-US" sz="1200" dirty="0">
                <a:solidFill>
                  <a:schemeClr val="dk1"/>
                </a:solidFill>
                <a:latin typeface="Lato"/>
                <a:ea typeface="Lato"/>
                <a:cs typeface="Lato"/>
                <a:sym typeface="Lato"/>
              </a:rPr>
              <a:t>6.	¡Pero me aburrí muchísimo! Realmente no había nada para hacer, y a mí me gusta hacer cosas. Empecé a pensar en que me gusta trabajar con números y hablar con las personas. Ahora estoy a cargo de la caja registradora. </a:t>
            </a:r>
          </a:p>
          <a:p>
            <a:pPr marL="317500" lvl="0" indent="-317500" algn="l" rtl="0">
              <a:lnSpc>
                <a:spcPct val="115000"/>
              </a:lnSpc>
              <a:spcBef>
                <a:spcPts val="0"/>
              </a:spcBef>
              <a:spcAft>
                <a:spcPts val="0"/>
              </a:spcAft>
              <a:buClr>
                <a:schemeClr val="dk1"/>
              </a:buClr>
              <a:buSzPts val="1100"/>
              <a:buFont typeface="Arial"/>
              <a:buNone/>
            </a:pPr>
            <a:endParaRPr sz="1200" dirty="0">
              <a:solidFill>
                <a:schemeClr val="dk1"/>
              </a:solidFill>
              <a:latin typeface="Lato"/>
              <a:ea typeface="Lato"/>
              <a:cs typeface="Lato"/>
              <a:sym typeface="Lato"/>
            </a:endParaRPr>
          </a:p>
          <a:p>
            <a:pPr marL="317500" lvl="0" indent="-317500" algn="l" rtl="0">
              <a:lnSpc>
                <a:spcPct val="115000"/>
              </a:lnSpc>
              <a:spcBef>
                <a:spcPts val="0"/>
              </a:spcBef>
              <a:spcAft>
                <a:spcPts val="0"/>
              </a:spcAft>
              <a:buNone/>
            </a:pPr>
            <a:endParaRPr sz="1200" dirty="0">
              <a:solidFill>
                <a:schemeClr val="dk1"/>
              </a:solidFill>
              <a:latin typeface="Lato"/>
              <a:ea typeface="Lato"/>
              <a:cs typeface="Lato"/>
              <a:sym typeface="Lato"/>
            </a:endParaRPr>
          </a:p>
          <a:p>
            <a:pPr marL="317500" lvl="0" indent="-317500" algn="l" rtl="0">
              <a:lnSpc>
                <a:spcPct val="115000"/>
              </a:lnSpc>
              <a:spcBef>
                <a:spcPts val="0"/>
              </a:spcBef>
              <a:spcAft>
                <a:spcPts val="0"/>
              </a:spcAft>
              <a:buClr>
                <a:schemeClr val="dk1"/>
              </a:buClr>
              <a:buSzPts val="1100"/>
              <a:buFont typeface="Arial"/>
              <a:buNone/>
            </a:pPr>
            <a:r>
              <a:rPr lang="es-US" sz="1200" dirty="0">
                <a:solidFill>
                  <a:schemeClr val="dk1"/>
                </a:solidFill>
                <a:latin typeface="Lato"/>
                <a:ea typeface="Lato"/>
                <a:cs typeface="Lato"/>
                <a:sym typeface="Lato"/>
              </a:rPr>
              <a:t>7.	Y no me voy a cambiar de sección la semana siguiente.      </a:t>
            </a:r>
          </a:p>
          <a:p>
            <a:pPr marL="0" lvl="0" indent="0" algn="l" rtl="0">
              <a:spcBef>
                <a:spcPts val="0"/>
              </a:spcBef>
              <a:spcAft>
                <a:spcPts val="0"/>
              </a:spcAft>
              <a:buNone/>
            </a:pPr>
            <a:endParaRPr dirty="0"/>
          </a:p>
        </p:txBody>
      </p:sp>
      <p:graphicFrame>
        <p:nvGraphicFramePr>
          <p:cNvPr id="61" name="Google Shape;61;p13"/>
          <p:cNvGraphicFramePr/>
          <p:nvPr>
            <p:extLst>
              <p:ext uri="{D42A27DB-BD31-4B8C-83A1-F6EECF244321}">
                <p14:modId xmlns:p14="http://schemas.microsoft.com/office/powerpoint/2010/main" val="2354956299"/>
              </p:ext>
            </p:extLst>
          </p:nvPr>
        </p:nvGraphicFramePr>
        <p:xfrm>
          <a:off x="1309475" y="3806784"/>
          <a:ext cx="947975" cy="182880"/>
        </p:xfrm>
        <a:graphic>
          <a:graphicData uri="http://schemas.openxmlformats.org/drawingml/2006/table">
            <a:tbl>
              <a:tblPr>
                <a:noFill/>
                <a:tableStyleId>{6BD58E33-5E12-41B5-B4A1-909E12CAC609}</a:tableStyleId>
              </a:tblPr>
              <a:tblGrid>
                <a:gridCol w="947975">
                  <a:extLst>
                    <a:ext uri="{9D8B030D-6E8A-4147-A177-3AD203B41FA5}">
                      <a16:colId xmlns:a16="http://schemas.microsoft.com/office/drawing/2014/main" val="20000"/>
                    </a:ext>
                  </a:extLst>
                </a:gridCol>
              </a:tblGrid>
              <a:tr h="95825">
                <a:tc>
                  <a:txBody>
                    <a:bodyPr/>
                    <a:lstStyle/>
                    <a:p>
                      <a:pPr marL="0" lvl="0" indent="0" algn="l" rtl="0">
                        <a:spcBef>
                          <a:spcPts val="0"/>
                        </a:spcBef>
                        <a:spcAft>
                          <a:spcPts val="0"/>
                        </a:spcAft>
                        <a:buNone/>
                      </a:pPr>
                      <a:endParaRPr sz="1200" b="1" dirty="0">
                        <a:latin typeface="Lato"/>
                        <a:ea typeface="Lato"/>
                        <a:cs typeface="Lato"/>
                        <a:sym typeface="Lato"/>
                      </a:endParaRPr>
                    </a:p>
                  </a:txBody>
                  <a:tcPr marL="0" marR="0" marT="0" marB="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2" name="Google Shape;62;p13"/>
          <p:cNvGraphicFramePr/>
          <p:nvPr>
            <p:extLst>
              <p:ext uri="{D42A27DB-BD31-4B8C-83A1-F6EECF244321}">
                <p14:modId xmlns:p14="http://schemas.microsoft.com/office/powerpoint/2010/main" val="4122878622"/>
              </p:ext>
            </p:extLst>
          </p:nvPr>
        </p:nvGraphicFramePr>
        <p:xfrm>
          <a:off x="1309475" y="2939326"/>
          <a:ext cx="947975" cy="182880"/>
        </p:xfrm>
        <a:graphic>
          <a:graphicData uri="http://schemas.openxmlformats.org/drawingml/2006/table">
            <a:tbl>
              <a:tblPr>
                <a:noFill/>
                <a:tableStyleId>{6BD58E33-5E12-41B5-B4A1-909E12CAC609}</a:tableStyleId>
              </a:tblPr>
              <a:tblGrid>
                <a:gridCol w="947975">
                  <a:extLst>
                    <a:ext uri="{9D8B030D-6E8A-4147-A177-3AD203B41FA5}">
                      <a16:colId xmlns:a16="http://schemas.microsoft.com/office/drawing/2014/main" val="20000"/>
                    </a:ext>
                  </a:extLst>
                </a:gridCol>
              </a:tblGrid>
              <a:tr h="100000">
                <a:tc>
                  <a:txBody>
                    <a:bodyPr/>
                    <a:lstStyle/>
                    <a:p>
                      <a:pPr marL="0" lvl="0" indent="0" algn="l" rtl="0">
                        <a:spcBef>
                          <a:spcPts val="0"/>
                        </a:spcBef>
                        <a:spcAft>
                          <a:spcPts val="0"/>
                        </a:spcAft>
                        <a:buNone/>
                      </a:pPr>
                      <a:endParaRPr sz="1200" b="1" dirty="0">
                        <a:latin typeface="Lato"/>
                        <a:ea typeface="Lato"/>
                        <a:cs typeface="Lato"/>
                        <a:sym typeface="Lato"/>
                      </a:endParaRPr>
                    </a:p>
                  </a:txBody>
                  <a:tcPr marL="0" marR="0" marT="0" marB="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3" name="Google Shape;63;p13"/>
          <p:cNvGraphicFramePr/>
          <p:nvPr>
            <p:extLst>
              <p:ext uri="{D42A27DB-BD31-4B8C-83A1-F6EECF244321}">
                <p14:modId xmlns:p14="http://schemas.microsoft.com/office/powerpoint/2010/main" val="626102894"/>
              </p:ext>
            </p:extLst>
          </p:nvPr>
        </p:nvGraphicFramePr>
        <p:xfrm>
          <a:off x="1309475" y="4873584"/>
          <a:ext cx="947975" cy="182880"/>
        </p:xfrm>
        <a:graphic>
          <a:graphicData uri="http://schemas.openxmlformats.org/drawingml/2006/table">
            <a:tbl>
              <a:tblPr>
                <a:noFill/>
                <a:tableStyleId>{6BD58E33-5E12-41B5-B4A1-909E12CAC609}</a:tableStyleId>
              </a:tblPr>
              <a:tblGrid>
                <a:gridCol w="947975">
                  <a:extLst>
                    <a:ext uri="{9D8B030D-6E8A-4147-A177-3AD203B41FA5}">
                      <a16:colId xmlns:a16="http://schemas.microsoft.com/office/drawing/2014/main" val="20000"/>
                    </a:ext>
                  </a:extLst>
                </a:gridCol>
              </a:tblGrid>
              <a:tr h="95825">
                <a:tc>
                  <a:txBody>
                    <a:bodyPr/>
                    <a:lstStyle/>
                    <a:p>
                      <a:pPr marL="0" lvl="0" indent="0" algn="l" rtl="0">
                        <a:spcBef>
                          <a:spcPts val="0"/>
                        </a:spcBef>
                        <a:spcAft>
                          <a:spcPts val="0"/>
                        </a:spcAft>
                        <a:buNone/>
                      </a:pPr>
                      <a:endParaRPr sz="1200" b="1" dirty="0">
                        <a:latin typeface="Lato"/>
                        <a:ea typeface="Lato"/>
                        <a:cs typeface="Lato"/>
                        <a:sym typeface="Lato"/>
                      </a:endParaRPr>
                    </a:p>
                  </a:txBody>
                  <a:tcPr marL="0" marR="0" marT="0" marB="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4" name="Google Shape;64;p13"/>
          <p:cNvGraphicFramePr/>
          <p:nvPr>
            <p:extLst>
              <p:ext uri="{D42A27DB-BD31-4B8C-83A1-F6EECF244321}">
                <p14:modId xmlns:p14="http://schemas.microsoft.com/office/powerpoint/2010/main" val="1255484465"/>
              </p:ext>
            </p:extLst>
          </p:nvPr>
        </p:nvGraphicFramePr>
        <p:xfrm>
          <a:off x="1309475" y="5940384"/>
          <a:ext cx="947975" cy="182880"/>
        </p:xfrm>
        <a:graphic>
          <a:graphicData uri="http://schemas.openxmlformats.org/drawingml/2006/table">
            <a:tbl>
              <a:tblPr>
                <a:noFill/>
                <a:tableStyleId>{6BD58E33-5E12-41B5-B4A1-909E12CAC609}</a:tableStyleId>
              </a:tblPr>
              <a:tblGrid>
                <a:gridCol w="947975">
                  <a:extLst>
                    <a:ext uri="{9D8B030D-6E8A-4147-A177-3AD203B41FA5}">
                      <a16:colId xmlns:a16="http://schemas.microsoft.com/office/drawing/2014/main" val="20000"/>
                    </a:ext>
                  </a:extLst>
                </a:gridCol>
              </a:tblGrid>
              <a:tr h="95825">
                <a:tc>
                  <a:txBody>
                    <a:bodyPr/>
                    <a:lstStyle/>
                    <a:p>
                      <a:pPr marL="0" lvl="0" indent="0" algn="l" rtl="0">
                        <a:spcBef>
                          <a:spcPts val="0"/>
                        </a:spcBef>
                        <a:spcAft>
                          <a:spcPts val="0"/>
                        </a:spcAft>
                        <a:buNone/>
                      </a:pPr>
                      <a:endParaRPr sz="1200" b="1" dirty="0">
                        <a:latin typeface="Lato"/>
                        <a:ea typeface="Lato"/>
                        <a:cs typeface="Lato"/>
                        <a:sym typeface="Lato"/>
                      </a:endParaRPr>
                    </a:p>
                  </a:txBody>
                  <a:tcPr marL="0" marR="0" marT="0" marB="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5" name="Google Shape;65;p13"/>
          <p:cNvGraphicFramePr/>
          <p:nvPr>
            <p:extLst>
              <p:ext uri="{D42A27DB-BD31-4B8C-83A1-F6EECF244321}">
                <p14:modId xmlns:p14="http://schemas.microsoft.com/office/powerpoint/2010/main" val="2563833094"/>
              </p:ext>
            </p:extLst>
          </p:nvPr>
        </p:nvGraphicFramePr>
        <p:xfrm>
          <a:off x="1309475" y="7216734"/>
          <a:ext cx="947975" cy="182880"/>
        </p:xfrm>
        <a:graphic>
          <a:graphicData uri="http://schemas.openxmlformats.org/drawingml/2006/table">
            <a:tbl>
              <a:tblPr>
                <a:noFill/>
                <a:tableStyleId>{6BD58E33-5E12-41B5-B4A1-909E12CAC609}</a:tableStyleId>
              </a:tblPr>
              <a:tblGrid>
                <a:gridCol w="947975">
                  <a:extLst>
                    <a:ext uri="{9D8B030D-6E8A-4147-A177-3AD203B41FA5}">
                      <a16:colId xmlns:a16="http://schemas.microsoft.com/office/drawing/2014/main" val="20000"/>
                    </a:ext>
                  </a:extLst>
                </a:gridCol>
              </a:tblGrid>
              <a:tr h="95825">
                <a:tc>
                  <a:txBody>
                    <a:bodyPr/>
                    <a:lstStyle/>
                    <a:p>
                      <a:pPr marL="0" lvl="0" indent="0" algn="l" rtl="0">
                        <a:spcBef>
                          <a:spcPts val="0"/>
                        </a:spcBef>
                        <a:spcAft>
                          <a:spcPts val="0"/>
                        </a:spcAft>
                        <a:buNone/>
                      </a:pPr>
                      <a:endParaRPr sz="1200" b="1" dirty="0">
                        <a:latin typeface="Lato"/>
                        <a:ea typeface="Lato"/>
                        <a:cs typeface="Lato"/>
                        <a:sym typeface="Lato"/>
                      </a:endParaRPr>
                    </a:p>
                  </a:txBody>
                  <a:tcPr marL="0" marR="0" marT="0" marB="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6" name="Google Shape;66;p13"/>
          <p:cNvGraphicFramePr/>
          <p:nvPr>
            <p:extLst>
              <p:ext uri="{D42A27DB-BD31-4B8C-83A1-F6EECF244321}">
                <p14:modId xmlns:p14="http://schemas.microsoft.com/office/powerpoint/2010/main" val="2081907425"/>
              </p:ext>
            </p:extLst>
          </p:nvPr>
        </p:nvGraphicFramePr>
        <p:xfrm>
          <a:off x="1309475" y="8216859"/>
          <a:ext cx="947975" cy="182880"/>
        </p:xfrm>
        <a:graphic>
          <a:graphicData uri="http://schemas.openxmlformats.org/drawingml/2006/table">
            <a:tbl>
              <a:tblPr>
                <a:noFill/>
                <a:tableStyleId>{6BD58E33-5E12-41B5-B4A1-909E12CAC609}</a:tableStyleId>
              </a:tblPr>
              <a:tblGrid>
                <a:gridCol w="947975">
                  <a:extLst>
                    <a:ext uri="{9D8B030D-6E8A-4147-A177-3AD203B41FA5}">
                      <a16:colId xmlns:a16="http://schemas.microsoft.com/office/drawing/2014/main" val="20000"/>
                    </a:ext>
                  </a:extLst>
                </a:gridCol>
              </a:tblGrid>
              <a:tr h="95825">
                <a:tc>
                  <a:txBody>
                    <a:bodyPr/>
                    <a:lstStyle/>
                    <a:p>
                      <a:pPr marL="0" lvl="0" indent="0" algn="l" rtl="0">
                        <a:spcBef>
                          <a:spcPts val="0"/>
                        </a:spcBef>
                        <a:spcAft>
                          <a:spcPts val="0"/>
                        </a:spcAft>
                        <a:buNone/>
                      </a:pPr>
                      <a:endParaRPr sz="1200" b="1">
                        <a:latin typeface="Lato"/>
                        <a:ea typeface="Lato"/>
                        <a:cs typeface="Lato"/>
                        <a:sym typeface="Lato"/>
                      </a:endParaRPr>
                    </a:p>
                  </a:txBody>
                  <a:tcPr marL="0" marR="0" marT="0" marB="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graphicFrame>
        <p:nvGraphicFramePr>
          <p:cNvPr id="67" name="Google Shape;67;p13"/>
          <p:cNvGraphicFramePr/>
          <p:nvPr>
            <p:extLst>
              <p:ext uri="{D42A27DB-BD31-4B8C-83A1-F6EECF244321}">
                <p14:modId xmlns:p14="http://schemas.microsoft.com/office/powerpoint/2010/main" val="2099171699"/>
              </p:ext>
            </p:extLst>
          </p:nvPr>
        </p:nvGraphicFramePr>
        <p:xfrm>
          <a:off x="1309475" y="8826459"/>
          <a:ext cx="947975" cy="182880"/>
        </p:xfrm>
        <a:graphic>
          <a:graphicData uri="http://schemas.openxmlformats.org/drawingml/2006/table">
            <a:tbl>
              <a:tblPr>
                <a:noFill/>
                <a:tableStyleId>{6BD58E33-5E12-41B5-B4A1-909E12CAC609}</a:tableStyleId>
              </a:tblPr>
              <a:tblGrid>
                <a:gridCol w="947975">
                  <a:extLst>
                    <a:ext uri="{9D8B030D-6E8A-4147-A177-3AD203B41FA5}">
                      <a16:colId xmlns:a16="http://schemas.microsoft.com/office/drawing/2014/main" val="20000"/>
                    </a:ext>
                  </a:extLst>
                </a:gridCol>
              </a:tblGrid>
              <a:tr h="95825">
                <a:tc>
                  <a:txBody>
                    <a:bodyPr/>
                    <a:lstStyle/>
                    <a:p>
                      <a:pPr marL="0" lvl="0" indent="0" algn="l" rtl="0">
                        <a:spcBef>
                          <a:spcPts val="0"/>
                        </a:spcBef>
                        <a:spcAft>
                          <a:spcPts val="0"/>
                        </a:spcAft>
                        <a:buNone/>
                      </a:pPr>
                      <a:endParaRPr sz="1200" b="1">
                        <a:latin typeface="Lato"/>
                        <a:ea typeface="Lato"/>
                        <a:cs typeface="Lato"/>
                        <a:sym typeface="Lato"/>
                      </a:endParaRPr>
                    </a:p>
                  </a:txBody>
                  <a:tcPr marL="0" marR="0" marT="0" marB="0">
                    <a:lnL w="9525" cap="flat" cmpd="sng">
                      <a:solidFill>
                        <a:srgbClr val="FFFFFF"/>
                      </a:solidFill>
                      <a:prstDash val="solid"/>
                      <a:round/>
                      <a:headEnd type="none" w="sm" len="sm"/>
                      <a:tailEnd type="none" w="sm" len="sm"/>
                    </a:lnL>
                    <a:lnR w="9525" cap="flat" cmpd="sng">
                      <a:solidFill>
                        <a:srgbClr val="FFFFFF"/>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sp>
        <p:nvSpPr>
          <p:cNvPr id="68" name="Google Shape;68;p13"/>
          <p:cNvSpPr txBox="1"/>
          <p:nvPr/>
        </p:nvSpPr>
        <p:spPr>
          <a:xfrm rot="10800000">
            <a:off x="1276575" y="9107382"/>
            <a:ext cx="5456400" cy="307800"/>
          </a:xfrm>
          <a:prstGeom prst="rect">
            <a:avLst/>
          </a:prstGeom>
          <a:noFill/>
          <a:ln>
            <a:noFill/>
          </a:ln>
        </p:spPr>
        <p:txBody>
          <a:bodyPr spcFirstLastPara="1" wrap="square" lIns="91425" tIns="91425" rIns="91425" bIns="91425" anchor="t" anchorCtr="0">
            <a:spAutoFit/>
          </a:bodyPr>
          <a:lstStyle/>
          <a:p>
            <a:pPr marL="228600" lvl="0" indent="0" algn="ctr" rtl="0">
              <a:lnSpc>
                <a:spcPct val="115000"/>
              </a:lnSpc>
              <a:spcBef>
                <a:spcPts val="0"/>
              </a:spcBef>
              <a:spcAft>
                <a:spcPts val="0"/>
              </a:spcAft>
              <a:buNone/>
            </a:pPr>
            <a:r>
              <a:rPr lang="es-US" sz="800">
                <a:solidFill>
                  <a:schemeClr val="dk1"/>
                </a:solidFill>
                <a:latin typeface="Lato"/>
                <a:ea typeface="Lato"/>
                <a:cs typeface="Lato"/>
                <a:sym typeface="Lato"/>
              </a:rPr>
              <a:t>Respuestas:  1. caliente   2. frío   3. frío   4. caliente   5. frío   6. caliente   7. caliente</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386</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1</cp:revision>
  <dcterms:modified xsi:type="dcterms:W3CDTF">2023-03-08T18:50:27Z</dcterms:modified>
</cp:coreProperties>
</file>