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ditor 1" initials="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0"/>
  </p:normalViewPr>
  <p:slideViewPr>
    <p:cSldViewPr snapToGrid="0">
      <p:cViewPr>
        <p:scale>
          <a:sx n="50" d="100"/>
          <a:sy n="50" d="100"/>
        </p:scale>
        <p:origin x="1866" y="67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heme" Target="theme/theme1.xml"/><Relationship Id="rId5" Type="http://schemas.openxmlformats.org/officeDocument/2006/relationships/font" Target="fonts/font2.fntdata"/><Relationship Id="rId10" Type="http://schemas.openxmlformats.org/officeDocument/2006/relationships/viewProps" Target="viewProps.xml"/><Relationship Id="rId4" Type="http://schemas.openxmlformats.org/officeDocument/2006/relationships/font" Target="fonts/font1.fntdata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009CDF"/>
          </a:solidFill>
          <a:ln w="9525" cap="flat" cmpd="sng">
            <a:solidFill>
              <a:srgbClr val="009CD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/>
              <a:t>© 2022 OVERCOMING OBSTACLES</a:t>
            </a:r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TOMA DE DECISIONES | EVALUAR OPCIONES Y CONSECUENCIAS</a:t>
            </a:r>
          </a:p>
        </p:txBody>
      </p:sp>
      <p:sp>
        <p:nvSpPr>
          <p:cNvPr id="58" name="Google Shape;58;p13"/>
          <p:cNvSpPr txBox="1"/>
          <p:nvPr/>
        </p:nvSpPr>
        <p:spPr>
          <a:xfrm>
            <a:off x="457200" y="799350"/>
            <a:ext cx="6858000" cy="7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3350" dirty="0">
                <a:latin typeface="Lato"/>
                <a:ea typeface="Lato"/>
                <a:cs typeface="Lato"/>
                <a:sym typeface="Lato"/>
              </a:rPr>
              <a:t>CONTRA TODO PRONÓSTICO</a:t>
            </a:r>
          </a:p>
        </p:txBody>
      </p:sp>
      <p:sp>
        <p:nvSpPr>
          <p:cNvPr id="59" name="Google Shape;59;p13"/>
          <p:cNvSpPr txBox="1"/>
          <p:nvPr/>
        </p:nvSpPr>
        <p:spPr>
          <a:xfrm>
            <a:off x="3149676" y="3782991"/>
            <a:ext cx="1518048" cy="1908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600" b="1" dirty="0">
                <a:latin typeface="Lato"/>
                <a:ea typeface="Lato"/>
                <a:cs typeface="Lato"/>
                <a:sym typeface="Lato"/>
              </a:rPr>
              <a:t>“En el club, pude alejarme del tráfico de drogas y de las pandillas callejeras violentas”.</a:t>
            </a:r>
          </a:p>
        </p:txBody>
      </p:sp>
      <p:sp>
        <p:nvSpPr>
          <p:cNvPr id="60" name="Google Shape;60;p13"/>
          <p:cNvSpPr txBox="1"/>
          <p:nvPr/>
        </p:nvSpPr>
        <p:spPr>
          <a:xfrm>
            <a:off x="928150" y="2059045"/>
            <a:ext cx="2840286" cy="19389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0" anchor="t" anchorCtr="0">
            <a:sp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200" dirty="0">
                <a:latin typeface="Lato"/>
                <a:ea typeface="Lato"/>
                <a:cs typeface="Lato"/>
                <a:sym typeface="Lato"/>
              </a:rPr>
              <a:t>   Cuando era pequeña, Liberty Franklin llegaba de la escuela a un departamento oscuro, en donde encontraba a su madre alcohólica llorando. Nunca conoció a su padre y perdió la única foto que tenía de él. Sus hermanos mayores entraban y salían de la cárcel y su hermana mayor era adicta a las drogas.</a:t>
            </a:r>
          </a:p>
          <a:p>
            <a:pPr marL="0" lvl="0" indent="9144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200" dirty="0">
                <a:latin typeface="Lato"/>
                <a:ea typeface="Lato"/>
                <a:cs typeface="Lato"/>
                <a:sym typeface="Lato"/>
              </a:rPr>
              <a:t>Liberty, de ahora 17 años, creció con mucho dolor. Sin embargo, no dejó</a:t>
            </a:r>
          </a:p>
        </p:txBody>
      </p:sp>
      <p:sp>
        <p:nvSpPr>
          <p:cNvPr id="61" name="Google Shape;61;p13"/>
          <p:cNvSpPr txBox="1"/>
          <p:nvPr/>
        </p:nvSpPr>
        <p:spPr>
          <a:xfrm>
            <a:off x="4135550" y="2059045"/>
            <a:ext cx="2994942" cy="17543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0" anchor="t" anchorCtr="0">
            <a:spAutoFit/>
          </a:bodyPr>
          <a:lstStyle/>
          <a:p>
            <a:pPr marL="0" lvl="0" indent="9144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200" dirty="0">
                <a:latin typeface="Lato"/>
                <a:ea typeface="Lato"/>
                <a:cs typeface="Lato"/>
                <a:sym typeface="Lato"/>
              </a:rPr>
              <a:t>Liberty también comenzó a ser más responsable en su casa. Para ayudar económicamente, trabajaba como cajera del banco y cajera en un restaurante de comida rápida, mientras se mantenía al día con la tarea de la escuela.     </a:t>
            </a:r>
          </a:p>
          <a:p>
            <a:pPr marL="0" lvl="0" indent="9144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200" dirty="0">
                <a:latin typeface="Lato"/>
                <a:ea typeface="Lato"/>
                <a:cs typeface="Lato"/>
                <a:sym typeface="Lato"/>
              </a:rPr>
              <a:t>Actualmente, es estudiante de último año en la secundaria Everett High </a:t>
            </a:r>
            <a:r>
              <a:rPr lang="es-US" sz="1200" dirty="0" err="1">
                <a:latin typeface="Lato"/>
                <a:ea typeface="Lato"/>
                <a:cs typeface="Lato"/>
                <a:sym typeface="Lato"/>
              </a:rPr>
              <a:t>School</a:t>
            </a:r>
            <a:r>
              <a:rPr lang="es-US" sz="1200" dirty="0">
                <a:latin typeface="Lato"/>
                <a:ea typeface="Lato"/>
                <a:cs typeface="Lato"/>
                <a:sym typeface="Lato"/>
              </a:rPr>
              <a:t> y ha sido clasificada con una de las mejores </a:t>
            </a:r>
          </a:p>
        </p:txBody>
      </p:sp>
      <p:sp>
        <p:nvSpPr>
          <p:cNvPr id="62" name="Google Shape;62;p13"/>
          <p:cNvSpPr txBox="1"/>
          <p:nvPr/>
        </p:nvSpPr>
        <p:spPr>
          <a:xfrm>
            <a:off x="2396250" y="1496262"/>
            <a:ext cx="3024900" cy="553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200" b="1" dirty="0">
                <a:latin typeface="Lato"/>
                <a:ea typeface="Lato"/>
                <a:cs typeface="Lato"/>
                <a:sym typeface="Lato"/>
              </a:rPr>
              <a:t>Liberty Franklin lidera Boys &amp; </a:t>
            </a:r>
            <a:r>
              <a:rPr lang="es-US" sz="1200" b="1" dirty="0" err="1">
                <a:latin typeface="Lato"/>
                <a:ea typeface="Lato"/>
                <a:cs typeface="Lato"/>
                <a:sym typeface="Lato"/>
              </a:rPr>
              <a:t>Girls</a:t>
            </a:r>
            <a:r>
              <a:rPr lang="es-US" sz="1200" b="1" dirty="0">
                <a:latin typeface="Lato"/>
                <a:ea typeface="Lato"/>
                <a:cs typeface="Lato"/>
                <a:sym typeface="Lato"/>
              </a:rPr>
              <a:t> Clubs como la Joven del año.</a:t>
            </a:r>
          </a:p>
        </p:txBody>
      </p:sp>
      <p:sp>
        <p:nvSpPr>
          <p:cNvPr id="63" name="Google Shape;63;p13"/>
          <p:cNvSpPr txBox="1"/>
          <p:nvPr/>
        </p:nvSpPr>
        <p:spPr>
          <a:xfrm>
            <a:off x="928150" y="3969215"/>
            <a:ext cx="2377025" cy="19389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91425" anchor="t" anchorCtr="0">
            <a:sp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200" dirty="0">
                <a:latin typeface="Lato"/>
                <a:ea typeface="Lato"/>
                <a:cs typeface="Lato"/>
                <a:sym typeface="Lato"/>
              </a:rPr>
              <a:t>que esto la abatiera. “Puse muchas cosas en perspectiva”, dice. “Decidí que quería un futuro mejor para mí”. </a:t>
            </a:r>
          </a:p>
          <a:p>
            <a:pPr marL="0" lvl="0" indent="9144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200" spc="-20" dirty="0">
                <a:latin typeface="Lato"/>
                <a:ea typeface="Lato"/>
                <a:cs typeface="Lato"/>
                <a:sym typeface="Lato"/>
              </a:rPr>
              <a:t>¿Cómo lo logró? En sexto grado, cuando sus amigos comenzaron a beber, Liberty empezó a ir al Boys &amp; </a:t>
            </a:r>
            <a:r>
              <a:rPr lang="es-US" sz="1200" spc="-20" dirty="0" err="1">
                <a:latin typeface="Lato"/>
                <a:ea typeface="Lato"/>
                <a:cs typeface="Lato"/>
                <a:sym typeface="Lato"/>
              </a:rPr>
              <a:t>Girls</a:t>
            </a:r>
            <a:r>
              <a:rPr lang="es-US" sz="1200" spc="-20" dirty="0">
                <a:latin typeface="Lato"/>
                <a:ea typeface="Lato"/>
                <a:cs typeface="Lato"/>
                <a:sym typeface="Lato"/>
              </a:rPr>
              <a:t> Clubs local para recibir ayuda con la tarea. Allí, cuenta, “los miembros del personal me </a:t>
            </a:r>
          </a:p>
        </p:txBody>
      </p:sp>
      <p:sp>
        <p:nvSpPr>
          <p:cNvPr id="64" name="Google Shape;64;p13"/>
          <p:cNvSpPr txBox="1"/>
          <p:nvPr/>
        </p:nvSpPr>
        <p:spPr>
          <a:xfrm>
            <a:off x="928150" y="5807613"/>
            <a:ext cx="2840286" cy="32316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91425" anchor="t" anchorCtr="0">
            <a:sp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200" dirty="0">
                <a:latin typeface="Lato"/>
                <a:ea typeface="Lato"/>
                <a:cs typeface="Lato"/>
                <a:sym typeface="Lato"/>
              </a:rPr>
              <a:t>pusieron bajo su protección. En el club, pude alejarme del tráfico de drogas y de las pandillas callejeras violentas y de todo lo negativo de mi familia”. </a:t>
            </a:r>
          </a:p>
          <a:p>
            <a:pPr indent="91440" algn="just"/>
            <a:r>
              <a:rPr lang="es-US" sz="1200" dirty="0">
                <a:latin typeface="Lato"/>
                <a:ea typeface="Lato"/>
                <a:cs typeface="Lato"/>
                <a:sym typeface="Lato"/>
              </a:rPr>
              <a:t>En el club, les daba clases particulares a niños y ayudaba a organizar eventos como el Desayuno con Santa Claus y la donación de ropa para el regreso a clases. También se unió a un grupo de liderazgo para niñas, en donde hablaban de temas como “la presión de los compañeros y la vida en familia”, cuenta Liberty. Adquirió la confianza suficiente como para hablar honestamente con su madre y convencerla de que deje de beber. “Ahora transita su tercer año de sobriedad”, dice Liberty con orgullo. </a:t>
            </a:r>
          </a:p>
        </p:txBody>
      </p:sp>
      <p:sp>
        <p:nvSpPr>
          <p:cNvPr id="65" name="Google Shape;65;p13"/>
          <p:cNvSpPr txBox="1"/>
          <p:nvPr/>
        </p:nvSpPr>
        <p:spPr>
          <a:xfrm>
            <a:off x="4549500" y="3828871"/>
            <a:ext cx="2580992" cy="18466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t" anchorCtr="0">
            <a:spAutoFit/>
          </a:bodyPr>
          <a:lstStyle/>
          <a:p>
            <a:pPr lvl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200" dirty="0">
                <a:latin typeface="Lato"/>
                <a:ea typeface="Lato"/>
                <a:cs typeface="Lato"/>
                <a:sym typeface="Lato"/>
              </a:rPr>
              <a:t>estudiantes de su clase. Esta primavera, será la primera integrante de la familia en graduarse de la secundaria. </a:t>
            </a:r>
          </a:p>
          <a:p>
            <a:pPr marL="0" lvl="0" indent="9144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200" dirty="0">
                <a:latin typeface="Lato"/>
                <a:ea typeface="Lato"/>
                <a:cs typeface="Lato"/>
                <a:sym typeface="Lato"/>
              </a:rPr>
              <a:t>En septiembre, debido a sus esfuerzos académicos y de liderazgo, Liberty fue nombrada la Joven del Año a nivel nacional de Boys &amp; </a:t>
            </a:r>
            <a:r>
              <a:rPr lang="es-US" sz="1200" dirty="0" err="1">
                <a:latin typeface="Lato"/>
                <a:ea typeface="Lato"/>
                <a:cs typeface="Lato"/>
                <a:sym typeface="Lato"/>
              </a:rPr>
              <a:t>Girls</a:t>
            </a:r>
            <a:r>
              <a:rPr lang="es-US" sz="1200" dirty="0">
                <a:latin typeface="Lato"/>
                <a:ea typeface="Lato"/>
                <a:cs typeface="Lato"/>
                <a:sym typeface="Lato"/>
              </a:rPr>
              <a:t> Clubs y obtuvo una beca de $10,000.</a:t>
            </a:r>
          </a:p>
        </p:txBody>
      </p:sp>
      <p:sp>
        <p:nvSpPr>
          <p:cNvPr id="66" name="Google Shape;66;p13"/>
          <p:cNvSpPr txBox="1"/>
          <p:nvPr/>
        </p:nvSpPr>
        <p:spPr>
          <a:xfrm>
            <a:off x="4376792" y="5691045"/>
            <a:ext cx="2753700" cy="2769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t" anchorCtr="0">
            <a:spAutoFit/>
          </a:bodyPr>
          <a:lstStyle/>
          <a:p>
            <a:pPr marL="0" lvl="0" indent="9144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200" dirty="0">
                <a:latin typeface="Lato"/>
                <a:ea typeface="Lato"/>
                <a:cs typeface="Lato"/>
                <a:sym typeface="Lato"/>
              </a:rPr>
              <a:t>Como la representante de 3 millones de miembros del club, se ha reunido con el presidente y viajará por todo el país para debatir sobre asuntos importantes para la juventud con líderes de negocios y del gobierno.  </a:t>
            </a:r>
            <a:r>
              <a:rPr lang="es-US" sz="1200" dirty="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L</a:t>
            </a:r>
            <a:r>
              <a:rPr lang="es-US" sz="1200" dirty="0">
                <a:latin typeface="Lato"/>
                <a:ea typeface="Lato"/>
                <a:cs typeface="Lato"/>
                <a:sym typeface="Lato"/>
              </a:rPr>
              <a:t>  </a:t>
            </a:r>
          </a:p>
          <a:p>
            <a:pPr marL="0" lvl="0" indent="9144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200" dirty="0">
                <a:latin typeface="Lato"/>
                <a:ea typeface="Lato"/>
                <a:cs typeface="Lato"/>
                <a:sym typeface="Lato"/>
              </a:rPr>
              <a:t>Liberty anuncia que su objetivo es ayudar a niños y niñas a superar obstáculos como la pobreza, la delincuencia y los problemas familiares. </a:t>
            </a:r>
          </a:p>
          <a:p>
            <a:pPr marL="0" lvl="0" indent="9144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200" dirty="0">
                <a:latin typeface="Lato"/>
                <a:ea typeface="Lato"/>
                <a:cs typeface="Lato"/>
                <a:sym typeface="Lato"/>
              </a:rPr>
              <a:t> “Todo lo que he hecho ha sido para evitar los círculos de negatividad. No sabía que estaba siendo un ejemplo de vida”, dice. “Ahora les demuestro a mis compañeros que ellos también pueden lograrlo”.</a:t>
            </a: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200" dirty="0">
                <a:latin typeface="Lato"/>
                <a:ea typeface="Lato"/>
                <a:cs typeface="Lato"/>
                <a:sym typeface="Lato"/>
              </a:rPr>
              <a:t> —Nancy </a:t>
            </a:r>
            <a:r>
              <a:rPr lang="es-US" sz="1200" dirty="0" err="1">
                <a:latin typeface="Lato"/>
                <a:ea typeface="Lato"/>
                <a:cs typeface="Lato"/>
                <a:sym typeface="Lato"/>
              </a:rPr>
              <a:t>Vittorino</a:t>
            </a:r>
            <a:endParaRPr lang="es-US" sz="1200" dirty="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545</Words>
  <Application>Microsoft Office PowerPoint</Application>
  <PresentationFormat>Custom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Lato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JR</cp:lastModifiedBy>
  <cp:revision>4</cp:revision>
  <dcterms:modified xsi:type="dcterms:W3CDTF">2023-03-08T18:49:27Z</dcterms:modified>
</cp:coreProperties>
</file>