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1497E82-C1B5-4A64-898A-EDDCA4B23FEF}">
  <a:tblStyle styleId="{C1497E82-C1B5-4A64-898A-EDDCA4B23FE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04" y="84"/>
      </p:cViewPr>
      <p:guideLst>
        <p:guide orient="horz" pos="3168"/>
        <p:guide pos="244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15CC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a:solidFill>
                  <a:schemeClr val="lt1"/>
                </a:solidFill>
                <a:latin typeface="Lato"/>
                <a:ea typeface="Lato"/>
                <a:cs typeface="Lato"/>
                <a:sym typeface="Lato"/>
              </a:rPr>
              <a:t>TERCER GRADO - QUINTO GRADO | RESPETO</a:t>
            </a:r>
          </a:p>
        </p:txBody>
      </p:sp>
      <p:sp>
        <p:nvSpPr>
          <p:cNvPr id="58" name="Google Shape;58;p13"/>
          <p:cNvSpPr txBox="1"/>
          <p:nvPr/>
        </p:nvSpPr>
        <p:spPr>
          <a:xfrm>
            <a:off x="0" y="580955"/>
            <a:ext cx="7772400" cy="1310585"/>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s-US" sz="3450" dirty="0">
                <a:solidFill>
                  <a:schemeClr val="dk1"/>
                </a:solidFill>
                <a:latin typeface="Lato"/>
                <a:ea typeface="Lato"/>
                <a:cs typeface="Lato"/>
                <a:sym typeface="Lato"/>
              </a:rPr>
              <a:t>TARJETAS DE ESCENARIOS</a:t>
            </a:r>
            <a:br>
              <a:rPr lang="es-US" sz="3450" dirty="0">
                <a:solidFill>
                  <a:schemeClr val="dk1"/>
                </a:solidFill>
                <a:latin typeface="Lato"/>
                <a:ea typeface="Lato"/>
                <a:cs typeface="Lato"/>
                <a:sym typeface="Lato"/>
              </a:rPr>
            </a:br>
            <a:r>
              <a:rPr lang="es-US" sz="3450" dirty="0">
                <a:solidFill>
                  <a:schemeClr val="dk1"/>
                </a:solidFill>
                <a:latin typeface="Lato"/>
                <a:ea typeface="Lato"/>
                <a:cs typeface="Lato"/>
                <a:sym typeface="Lato"/>
              </a:rPr>
              <a:t>SOBRE RESPETO</a:t>
            </a:r>
          </a:p>
        </p:txBody>
      </p:sp>
      <p:graphicFrame>
        <p:nvGraphicFramePr>
          <p:cNvPr id="59" name="Google Shape;59;p13"/>
          <p:cNvGraphicFramePr/>
          <p:nvPr>
            <p:extLst>
              <p:ext uri="{D42A27DB-BD31-4B8C-83A1-F6EECF244321}">
                <p14:modId xmlns:p14="http://schemas.microsoft.com/office/powerpoint/2010/main" val="1553865440"/>
              </p:ext>
            </p:extLst>
          </p:nvPr>
        </p:nvGraphicFramePr>
        <p:xfrm>
          <a:off x="712975" y="1891540"/>
          <a:ext cx="6391450" cy="7398900"/>
        </p:xfrm>
        <a:graphic>
          <a:graphicData uri="http://schemas.openxmlformats.org/drawingml/2006/table">
            <a:tbl>
              <a:tblPr>
                <a:noFill/>
                <a:tableStyleId>{C1497E82-C1B5-4A64-898A-EDDCA4B23FEF}</a:tableStyleId>
              </a:tblPr>
              <a:tblGrid>
                <a:gridCol w="3195725">
                  <a:extLst>
                    <a:ext uri="{9D8B030D-6E8A-4147-A177-3AD203B41FA5}">
                      <a16:colId xmlns:a16="http://schemas.microsoft.com/office/drawing/2014/main" val="20000"/>
                    </a:ext>
                  </a:extLst>
                </a:gridCol>
                <a:gridCol w="3195725">
                  <a:extLst>
                    <a:ext uri="{9D8B030D-6E8A-4147-A177-3AD203B41FA5}">
                      <a16:colId xmlns:a16="http://schemas.microsoft.com/office/drawing/2014/main" val="20001"/>
                    </a:ext>
                  </a:extLst>
                </a:gridCol>
              </a:tblGrid>
              <a:tr h="1719082">
                <a:tc>
                  <a:txBody>
                    <a:bodyPr/>
                    <a:lstStyle/>
                    <a:p>
                      <a:pPr marL="0" lvl="0" indent="0" algn="ctr" rtl="0">
                        <a:spcBef>
                          <a:spcPts val="0"/>
                        </a:spcBef>
                        <a:spcAft>
                          <a:spcPts val="0"/>
                        </a:spcAft>
                        <a:buClr>
                          <a:schemeClr val="dk1"/>
                        </a:buClr>
                        <a:buSzPts val="1100"/>
                        <a:buFont typeface="Arial"/>
                        <a:buNone/>
                      </a:pPr>
                      <a:r>
                        <a:rPr lang="es-US" sz="1250" dirty="0">
                          <a:latin typeface="Lato"/>
                          <a:ea typeface="Lato"/>
                          <a:cs typeface="Lato"/>
                          <a:sym typeface="Lato"/>
                        </a:rPr>
                        <a:t>Tarjeta 1</a:t>
                      </a:r>
                    </a:p>
                    <a:p>
                      <a:pPr marL="0" lvl="0" indent="0" algn="ctr" rtl="0">
                        <a:spcBef>
                          <a:spcPts val="0"/>
                        </a:spcBef>
                        <a:spcAft>
                          <a:spcPts val="0"/>
                        </a:spcAft>
                        <a:buNone/>
                      </a:pPr>
                      <a:r>
                        <a:rPr lang="es-US" sz="1250" dirty="0">
                          <a:latin typeface="Lato"/>
                          <a:ea typeface="Lato"/>
                          <a:cs typeface="Lato"/>
                          <a:sym typeface="Lato"/>
                        </a:rPr>
                        <a:t>La maestra de Johnny le pide a la clase que saquen sus libros de matemáticas y sus lápices. Johnny está enojado porque ha olvidado hacer su tarea y no saca su libro de matemáticas ni su lápiz. Cuando su maestra le repite lo que debe hacer, él sigue sin hacer caso. ¿Johnny está siendo respetuoso? ¿Qué debería hacer Johnny para mostrarle respeto a su maestra?</a:t>
                      </a: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s-US" sz="1250">
                          <a:latin typeface="Lato"/>
                          <a:ea typeface="Lato"/>
                          <a:cs typeface="Lato"/>
                          <a:sym typeface="Lato"/>
                        </a:rPr>
                        <a:t>Tarjeta 2</a:t>
                      </a:r>
                    </a:p>
                    <a:p>
                      <a:pPr marL="0" lvl="0" indent="0" algn="ctr" rtl="0">
                        <a:spcBef>
                          <a:spcPts val="0"/>
                        </a:spcBef>
                        <a:spcAft>
                          <a:spcPts val="0"/>
                        </a:spcAft>
                        <a:buNone/>
                      </a:pPr>
                      <a:r>
                        <a:rPr lang="es-US" sz="1250">
                          <a:latin typeface="Lato"/>
                          <a:ea typeface="Lato"/>
                          <a:cs typeface="Lato"/>
                          <a:sym typeface="Lato"/>
                        </a:rPr>
                        <a:t>Sarah está en el parque. Cuando termina su bolsa de papas fritas, la tira en el piso y se va corriendo a jugar en los columpios. ¿Sarah está siendo respetuosa? ¿Qué debería hacer Sarah para mostrar que es respetuosa en la comunidad?</a:t>
                      </a: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1461955">
                <a:tc>
                  <a:txBody>
                    <a:bodyPr/>
                    <a:lstStyle/>
                    <a:p>
                      <a:pPr marL="0" lvl="0" indent="0" algn="ctr" rtl="0">
                        <a:spcBef>
                          <a:spcPts val="0"/>
                        </a:spcBef>
                        <a:spcAft>
                          <a:spcPts val="0"/>
                        </a:spcAft>
                        <a:buClr>
                          <a:schemeClr val="dk1"/>
                        </a:buClr>
                        <a:buSzPts val="1100"/>
                        <a:buFont typeface="Arial"/>
                        <a:buNone/>
                      </a:pPr>
                      <a:r>
                        <a:rPr lang="es-US" sz="1250" dirty="0">
                          <a:latin typeface="Lato"/>
                          <a:ea typeface="Lato"/>
                          <a:cs typeface="Lato"/>
                          <a:sym typeface="Lato"/>
                        </a:rPr>
                        <a:t>Tarjeta 3</a:t>
                      </a:r>
                    </a:p>
                    <a:p>
                      <a:pPr marL="0" lvl="0" indent="0" algn="ctr" rtl="0">
                        <a:spcBef>
                          <a:spcPts val="0"/>
                        </a:spcBef>
                        <a:spcAft>
                          <a:spcPts val="0"/>
                        </a:spcAft>
                        <a:buNone/>
                      </a:pPr>
                      <a:r>
                        <a:rPr lang="es-US" sz="1250" dirty="0">
                          <a:latin typeface="Lato"/>
                          <a:ea typeface="Lato"/>
                          <a:cs typeface="Lato"/>
                          <a:sym typeface="Lato"/>
                        </a:rPr>
                        <a:t>Ben corre por el pasillo para ir al baño. Una maestra que él no conoce le dice que camine. Ben ignora a la maestra y sigue corriendo. ¿Ben está siendo respetuoso? ¿Qué debería hacer Ben para mostrar respeto en la escuela?</a:t>
                      </a: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s-US" sz="1250" dirty="0">
                          <a:latin typeface="Lato"/>
                          <a:ea typeface="Lato"/>
                          <a:cs typeface="Lato"/>
                          <a:sym typeface="Lato"/>
                        </a:rPr>
                        <a:t>Tarjeta 4</a:t>
                      </a:r>
                    </a:p>
                    <a:p>
                      <a:pPr marL="0" lvl="0" indent="0" algn="ctr" rtl="0">
                        <a:spcBef>
                          <a:spcPts val="0"/>
                        </a:spcBef>
                        <a:spcAft>
                          <a:spcPts val="0"/>
                        </a:spcAft>
                        <a:buNone/>
                      </a:pPr>
                      <a:r>
                        <a:rPr lang="es-US" sz="1250" dirty="0">
                          <a:latin typeface="Lato"/>
                          <a:ea typeface="Lato"/>
                          <a:cs typeface="Lato"/>
                          <a:sym typeface="Lato"/>
                        </a:rPr>
                        <a:t>La maestra de Anna le pide a la clase que dejen sus tabletas y vuelvan a sus asientos. Anna desea terminar el juego que está jugando, por lo que ignora las indicaciones </a:t>
                      </a:r>
                      <a:br>
                        <a:rPr lang="es-US" sz="1250" dirty="0">
                          <a:latin typeface="Lato"/>
                          <a:ea typeface="Lato"/>
                          <a:cs typeface="Lato"/>
                          <a:sym typeface="Lato"/>
                        </a:rPr>
                      </a:br>
                      <a:r>
                        <a:rPr lang="es-US" sz="1250" dirty="0">
                          <a:latin typeface="Lato"/>
                          <a:ea typeface="Lato"/>
                          <a:cs typeface="Lato"/>
                          <a:sym typeface="Lato"/>
                        </a:rPr>
                        <a:t>y sigue jugando en la tableta. ¿Anna está siendo respetuosa? ¿Qué debería hacer Anna para mostrarle respeto a su maestra?</a:t>
                      </a: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1461955">
                <a:tc>
                  <a:txBody>
                    <a:bodyPr/>
                    <a:lstStyle/>
                    <a:p>
                      <a:pPr marL="0" lvl="0" indent="0" algn="ctr" rtl="0">
                        <a:spcBef>
                          <a:spcPts val="0"/>
                        </a:spcBef>
                        <a:spcAft>
                          <a:spcPts val="0"/>
                        </a:spcAft>
                        <a:buClr>
                          <a:schemeClr val="dk1"/>
                        </a:buClr>
                        <a:buSzPts val="1100"/>
                        <a:buFont typeface="Arial"/>
                        <a:buNone/>
                      </a:pPr>
                      <a:r>
                        <a:rPr lang="es-US" sz="1250">
                          <a:latin typeface="Lato"/>
                          <a:ea typeface="Lato"/>
                          <a:cs typeface="Lato"/>
                          <a:sym typeface="Lato"/>
                        </a:rPr>
                        <a:t>Tarjeta 5</a:t>
                      </a:r>
                    </a:p>
                    <a:p>
                      <a:pPr marL="0" lvl="0" indent="0" algn="ctr" rtl="0">
                        <a:spcBef>
                          <a:spcPts val="0"/>
                        </a:spcBef>
                        <a:spcAft>
                          <a:spcPts val="0"/>
                        </a:spcAft>
                        <a:buNone/>
                      </a:pPr>
                      <a:r>
                        <a:rPr lang="es-US" sz="1250">
                          <a:latin typeface="Lato"/>
                          <a:ea typeface="Lato"/>
                          <a:cs typeface="Lato"/>
                          <a:sym typeface="Lato"/>
                        </a:rPr>
                        <a:t>El equipo de béisbol de Eric no ganó el gran juego. Eric estaba realmente furioso. Cuando llegó el momento de que ambos equipos se dieran la mano, Eric se sentó en el banco y se negó a hacerlo. ¿Eric está siendo respetuoso? ¿Qué debería hacer Eric para mostrar respeto? </a:t>
                      </a: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s-US" sz="1250" dirty="0">
                          <a:latin typeface="Lato"/>
                          <a:ea typeface="Lato"/>
                          <a:cs typeface="Lato"/>
                          <a:sym typeface="Lato"/>
                        </a:rPr>
                        <a:t>Tarjeta 6</a:t>
                      </a:r>
                    </a:p>
                    <a:p>
                      <a:pPr marL="0" lvl="0" indent="0" algn="ctr" rtl="0">
                        <a:spcBef>
                          <a:spcPts val="0"/>
                        </a:spcBef>
                        <a:spcAft>
                          <a:spcPts val="0"/>
                        </a:spcAft>
                        <a:buNone/>
                      </a:pPr>
                      <a:r>
                        <a:rPr lang="es-US" sz="1250" dirty="0">
                          <a:latin typeface="Lato"/>
                          <a:ea typeface="Lato"/>
                          <a:cs typeface="Lato"/>
                          <a:sym typeface="Lato"/>
                        </a:rPr>
                        <a:t>La madre de Sean le dijo que no podía ir a jugar con sus amigos hasta que no termine de limpiar su habitación. Sean no quería limpiar su habitación, pero deseaba jugar afuera. Sean subió la escalera y limpió su habitación como le había pedido su madre. ¿Sean está siendo respetuoso?</a:t>
                      </a: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1480942">
                <a:tc>
                  <a:txBody>
                    <a:bodyPr/>
                    <a:lstStyle/>
                    <a:p>
                      <a:pPr marL="0" lvl="0" indent="0" algn="ctr" rtl="0">
                        <a:spcBef>
                          <a:spcPts val="0"/>
                        </a:spcBef>
                        <a:spcAft>
                          <a:spcPts val="0"/>
                        </a:spcAft>
                        <a:buClr>
                          <a:schemeClr val="dk1"/>
                        </a:buClr>
                        <a:buSzPts val="1100"/>
                        <a:buFont typeface="Arial"/>
                        <a:buNone/>
                      </a:pPr>
                      <a:r>
                        <a:rPr lang="es-US" sz="1250">
                          <a:latin typeface="Lato"/>
                          <a:ea typeface="Lato"/>
                          <a:cs typeface="Lato"/>
                          <a:sym typeface="Lato"/>
                        </a:rPr>
                        <a:t>Tarjeta 7</a:t>
                      </a:r>
                    </a:p>
                    <a:p>
                      <a:pPr marL="0" lvl="0" indent="0" algn="ctr" rtl="0">
                        <a:spcBef>
                          <a:spcPts val="0"/>
                        </a:spcBef>
                        <a:spcAft>
                          <a:spcPts val="0"/>
                        </a:spcAft>
                        <a:buNone/>
                      </a:pPr>
                      <a:r>
                        <a:rPr lang="es-US" sz="1250">
                          <a:latin typeface="Lato"/>
                          <a:ea typeface="Lato"/>
                          <a:cs typeface="Lato"/>
                          <a:sym typeface="Lato"/>
                        </a:rPr>
                        <a:t>La abuela de Serena cocinó pastas para la cena. A Serena no le gustan las pastas. En la mesa, le grita a su abuela por haber cocinado pastas y le dice que es la peor cocinera. ¿Serena está siendo respetuosa? ¿Qué debería hacer Serena para mostrarle respeto a su abuela?</a:t>
                      </a: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s-US" sz="1250" dirty="0">
                          <a:latin typeface="Lato"/>
                          <a:ea typeface="Lato"/>
                          <a:cs typeface="Lato"/>
                          <a:sym typeface="Lato"/>
                        </a:rPr>
                        <a:t>Tarjeta 8</a:t>
                      </a:r>
                    </a:p>
                    <a:p>
                      <a:pPr marL="0" lvl="0" indent="0" algn="ctr" rtl="0">
                        <a:spcBef>
                          <a:spcPts val="0"/>
                        </a:spcBef>
                        <a:spcAft>
                          <a:spcPts val="0"/>
                        </a:spcAft>
                        <a:buNone/>
                      </a:pPr>
                      <a:r>
                        <a:rPr lang="es-US" sz="1250" dirty="0">
                          <a:latin typeface="Lato"/>
                          <a:ea typeface="Lato"/>
                          <a:cs typeface="Lato"/>
                          <a:sym typeface="Lato"/>
                        </a:rPr>
                        <a:t>Durante la actividad “Mostrar y contar”, dos niños comienzan a reír cuando su compañero comparte cuál es su película favorita. Se ríen y dicen que es una película aburrida. Estos estudiantes, ¿están siendo respetuosos con su compañero de clase? ¿Qué deberían hacer los niños para mostrar respeto?</a:t>
                      </a: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491</Words>
  <Application>Microsoft Office PowerPoint</Application>
  <PresentationFormat>Custom</PresentationFormat>
  <Paragraphs>19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Lato</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JR</cp:lastModifiedBy>
  <cp:revision>1</cp:revision>
  <dcterms:modified xsi:type="dcterms:W3CDTF">2023-03-03T16:27:14Z</dcterms:modified>
</cp:coreProperties>
</file>