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77"/>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16"/>
    <p:restoredTop sz="94694"/>
  </p:normalViewPr>
  <p:slideViewPr>
    <p:cSldViewPr snapToGrid="0">
      <p:cViewPr varScale="1">
        <p:scale>
          <a:sx n="82" d="100"/>
          <a:sy n="82" d="100"/>
        </p:scale>
        <p:origin x="3784" y="19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918150"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dirty="0">
                <a:solidFill>
                  <a:schemeClr val="lt1"/>
                </a:solidFill>
                <a:latin typeface="Lato"/>
                <a:ea typeface="Lato"/>
                <a:cs typeface="Lato"/>
                <a:sym typeface="Lato"/>
              </a:rPr>
              <a:t>MANAGING YOUR LIFE | </a:t>
            </a:r>
            <a:r>
              <a:rPr lang="en" sz="1100" b="1">
                <a:solidFill>
                  <a:schemeClr val="lt1"/>
                </a:solidFill>
                <a:latin typeface="Lato"/>
                <a:ea typeface="Lato"/>
                <a:cs typeface="Lato"/>
                <a:sym typeface="Lato"/>
              </a:rPr>
              <a:t>UNDERSTANDING ADVERTISING</a:t>
            </a:r>
            <a:endParaRPr sz="1100" b="1" dirty="0">
              <a:solidFill>
                <a:schemeClr val="lt1"/>
              </a:solidFill>
              <a:latin typeface="Lato"/>
              <a:ea typeface="Lato"/>
              <a:cs typeface="Lato"/>
              <a:sym typeface="Lato"/>
            </a:endParaRPr>
          </a:p>
        </p:txBody>
      </p:sp>
      <p:sp>
        <p:nvSpPr>
          <p:cNvPr id="58" name="Google Shape;58;p13"/>
          <p:cNvSpPr txBox="1"/>
          <p:nvPr/>
        </p:nvSpPr>
        <p:spPr>
          <a:xfrm>
            <a:off x="918150" y="837075"/>
            <a:ext cx="5981100" cy="6696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n" sz="3150">
                <a:solidFill>
                  <a:schemeClr val="dk1"/>
                </a:solidFill>
                <a:latin typeface="Lato"/>
                <a:ea typeface="Lato"/>
                <a:cs typeface="Lato"/>
                <a:sym typeface="Lato"/>
              </a:rPr>
              <a:t>ADVERTISING TECHNIQUES</a:t>
            </a:r>
            <a:endParaRPr sz="4000">
              <a:latin typeface="Lato"/>
              <a:ea typeface="Lato"/>
              <a:cs typeface="Lato"/>
              <a:sym typeface="Lato"/>
            </a:endParaRPr>
          </a:p>
        </p:txBody>
      </p:sp>
      <p:sp>
        <p:nvSpPr>
          <p:cNvPr id="59" name="Google Shape;59;p13"/>
          <p:cNvSpPr txBox="1"/>
          <p:nvPr/>
        </p:nvSpPr>
        <p:spPr>
          <a:xfrm>
            <a:off x="781525" y="1770675"/>
            <a:ext cx="6344100" cy="6856462"/>
          </a:xfrm>
          <a:prstGeom prst="rect">
            <a:avLst/>
          </a:prstGeom>
          <a:noFill/>
          <a:ln>
            <a:noFill/>
          </a:ln>
        </p:spPr>
        <p:txBody>
          <a:bodyPr spcFirstLastPara="1" wrap="square" lIns="0" tIns="91425" rIns="0" bIns="91425" anchor="t" anchorCtr="0">
            <a:spAutoFit/>
          </a:bodyPr>
          <a:lstStyle/>
          <a:p>
            <a:pPr marL="114300" lvl="0" indent="0" algn="l" rtl="0">
              <a:lnSpc>
                <a:spcPct val="115000"/>
              </a:lnSpc>
              <a:spcBef>
                <a:spcPts val="0"/>
              </a:spcBef>
              <a:spcAft>
                <a:spcPts val="0"/>
              </a:spcAft>
              <a:buNone/>
            </a:pPr>
            <a:r>
              <a:rPr lang="en-US" sz="1300" b="1" dirty="0">
                <a:solidFill>
                  <a:schemeClr val="dk1"/>
                </a:solidFill>
                <a:latin typeface="Lato"/>
                <a:ea typeface="Lato"/>
                <a:cs typeface="Lato"/>
                <a:sym typeface="Lato"/>
              </a:rPr>
              <a:t>Appeals to emotions</a:t>
            </a:r>
            <a:r>
              <a:rPr lang="en-US" sz="1300" dirty="0">
                <a:solidFill>
                  <a:schemeClr val="dk1"/>
                </a:solidFill>
                <a:latin typeface="Lato"/>
                <a:ea typeface="Lato"/>
                <a:cs typeface="Lato"/>
                <a:sym typeface="Lato"/>
              </a:rPr>
              <a:t>: This technique exploits consumers’ fears, misgivings, and parts of themselves they may be self-conscious about. The message targets vanity and creates doubt. The solution offered is, of course, to buy the product advertised.</a:t>
            </a:r>
          </a:p>
          <a:p>
            <a:pPr marL="114300" lvl="0" indent="0" algn="l" rtl="0">
              <a:lnSpc>
                <a:spcPct val="115000"/>
              </a:lnSpc>
              <a:spcBef>
                <a:spcPts val="0"/>
              </a:spcBef>
              <a:spcAft>
                <a:spcPts val="0"/>
              </a:spcAft>
              <a:buNone/>
            </a:pPr>
            <a:endParaRPr lang="en-US" sz="1300" dirty="0">
              <a:solidFill>
                <a:schemeClr val="dk1"/>
              </a:solidFill>
              <a:latin typeface="Lato"/>
              <a:ea typeface="Lato"/>
              <a:cs typeface="Lato"/>
              <a:sym typeface="Lato"/>
            </a:endParaRPr>
          </a:p>
          <a:p>
            <a:pPr marL="114300" lvl="0" indent="0" algn="l" rtl="0">
              <a:lnSpc>
                <a:spcPct val="115000"/>
              </a:lnSpc>
              <a:spcBef>
                <a:spcPts val="0"/>
              </a:spcBef>
              <a:spcAft>
                <a:spcPts val="0"/>
              </a:spcAft>
              <a:buNone/>
            </a:pPr>
            <a:r>
              <a:rPr lang="en-US" sz="1300" b="1" dirty="0">
                <a:solidFill>
                  <a:schemeClr val="dk1"/>
                </a:solidFill>
                <a:latin typeface="Lato"/>
                <a:ea typeface="Lato"/>
                <a:cs typeface="Lato"/>
                <a:sym typeface="Lato"/>
              </a:rPr>
              <a:t>Bandwagon approach</a:t>
            </a:r>
            <a:r>
              <a:rPr lang="en-US" sz="1300" dirty="0">
                <a:solidFill>
                  <a:schemeClr val="dk1"/>
                </a:solidFill>
                <a:latin typeface="Lato"/>
                <a:ea typeface="Lato"/>
                <a:cs typeface="Lato"/>
                <a:sym typeface="Lato"/>
              </a:rPr>
              <a:t>: This technique tells people to do what everyone else is doing. It takes advantage of people’s desire to conform. The bandwagon approach often exploits one’s fear of missing out (or FOMO). Consumers don’t want to be the odd one out by not buying the product.</a:t>
            </a:r>
          </a:p>
          <a:p>
            <a:pPr marL="114300" lvl="0" indent="0" algn="l" rtl="0">
              <a:lnSpc>
                <a:spcPct val="115000"/>
              </a:lnSpc>
              <a:spcBef>
                <a:spcPts val="0"/>
              </a:spcBef>
              <a:spcAft>
                <a:spcPts val="0"/>
              </a:spcAft>
              <a:buNone/>
            </a:pPr>
            <a:endParaRPr lang="en-US" sz="1300" dirty="0">
              <a:solidFill>
                <a:schemeClr val="dk1"/>
              </a:solidFill>
              <a:latin typeface="Lato"/>
              <a:ea typeface="Lato"/>
              <a:cs typeface="Lato"/>
              <a:sym typeface="Lato"/>
            </a:endParaRPr>
          </a:p>
          <a:p>
            <a:pPr marL="114300" lvl="0" indent="0" algn="l" rtl="0">
              <a:lnSpc>
                <a:spcPct val="115000"/>
              </a:lnSpc>
              <a:spcBef>
                <a:spcPts val="0"/>
              </a:spcBef>
              <a:spcAft>
                <a:spcPts val="0"/>
              </a:spcAft>
              <a:buNone/>
            </a:pPr>
            <a:r>
              <a:rPr lang="en-US" sz="1300" b="1" dirty="0">
                <a:solidFill>
                  <a:schemeClr val="dk1"/>
                </a:solidFill>
                <a:latin typeface="Lato"/>
                <a:ea typeface="Lato"/>
                <a:cs typeface="Lato"/>
                <a:sym typeface="Lato"/>
              </a:rPr>
              <a:t>Testimonials</a:t>
            </a:r>
            <a:r>
              <a:rPr lang="en-US" sz="1300" dirty="0">
                <a:solidFill>
                  <a:schemeClr val="dk1"/>
                </a:solidFill>
                <a:latin typeface="Lato"/>
                <a:ea typeface="Lato"/>
                <a:cs typeface="Lato"/>
                <a:sym typeface="Lato"/>
              </a:rPr>
              <a:t>: This form of advertising uses well-known people, such as athletes, actors, and musicians, or even ordinary folks to endorse products. The concept is that if these people like the product or service, the average consumer will like it, too. These ads also imply that some of the fame of the celebrity might just “rub off” on the user.</a:t>
            </a:r>
          </a:p>
          <a:p>
            <a:pPr marL="114300" lvl="0" indent="0" algn="l" rtl="0">
              <a:lnSpc>
                <a:spcPct val="115000"/>
              </a:lnSpc>
              <a:spcBef>
                <a:spcPts val="0"/>
              </a:spcBef>
              <a:spcAft>
                <a:spcPts val="0"/>
              </a:spcAft>
              <a:buNone/>
            </a:pPr>
            <a:endParaRPr lang="en-US" sz="1300" b="1" dirty="0">
              <a:solidFill>
                <a:schemeClr val="dk1"/>
              </a:solidFill>
              <a:latin typeface="Lato"/>
              <a:ea typeface="Lato"/>
              <a:cs typeface="Lato"/>
              <a:sym typeface="Lato"/>
            </a:endParaRPr>
          </a:p>
          <a:p>
            <a:pPr marL="114300" lvl="0" indent="0" algn="l" rtl="0">
              <a:lnSpc>
                <a:spcPct val="115000"/>
              </a:lnSpc>
              <a:spcBef>
                <a:spcPts val="0"/>
              </a:spcBef>
              <a:spcAft>
                <a:spcPts val="0"/>
              </a:spcAft>
              <a:buNone/>
            </a:pPr>
            <a:r>
              <a:rPr lang="en-US" sz="1300" b="1" dirty="0">
                <a:solidFill>
                  <a:schemeClr val="dk1"/>
                </a:solidFill>
                <a:latin typeface="Lato"/>
                <a:ea typeface="Lato"/>
                <a:cs typeface="Lato"/>
                <a:sym typeface="Lato"/>
              </a:rPr>
              <a:t>Retargeting </a:t>
            </a:r>
            <a:r>
              <a:rPr lang="en-US" sz="1300" dirty="0">
                <a:solidFill>
                  <a:schemeClr val="dk1"/>
                </a:solidFill>
                <a:latin typeface="Lato"/>
                <a:ea typeface="Lato"/>
                <a:cs typeface="Lato"/>
                <a:sym typeface="Lato"/>
              </a:rPr>
              <a:t>Ads: These ads use information collected about consumers online based on their interests, search habits, and products they have viewed.  This technique is used to create an algorithm that repeatedly displays online ads of products that the consumer is more likely to buy, as opposed to static ads found in television commercials, on billboards, and in print media.</a:t>
            </a:r>
          </a:p>
          <a:p>
            <a:pPr marL="114300" lvl="0" indent="0" algn="l" rtl="0">
              <a:lnSpc>
                <a:spcPct val="115000"/>
              </a:lnSpc>
              <a:spcBef>
                <a:spcPts val="0"/>
              </a:spcBef>
              <a:spcAft>
                <a:spcPts val="0"/>
              </a:spcAft>
              <a:buNone/>
            </a:pPr>
            <a:endParaRPr lang="en-US" sz="1300" dirty="0">
              <a:solidFill>
                <a:schemeClr val="dk1"/>
              </a:solidFill>
              <a:latin typeface="Lato"/>
              <a:ea typeface="Lato"/>
              <a:cs typeface="Lato"/>
              <a:sym typeface="Lato"/>
            </a:endParaRPr>
          </a:p>
          <a:p>
            <a:pPr marL="114300" lvl="0" indent="0" algn="l" rtl="0">
              <a:lnSpc>
                <a:spcPct val="115000"/>
              </a:lnSpc>
              <a:spcBef>
                <a:spcPts val="0"/>
              </a:spcBef>
              <a:spcAft>
                <a:spcPts val="0"/>
              </a:spcAft>
              <a:buNone/>
            </a:pPr>
            <a:r>
              <a:rPr lang="en-US" sz="1300" b="1" dirty="0">
                <a:solidFill>
                  <a:schemeClr val="dk1"/>
                </a:solidFill>
                <a:latin typeface="Lato"/>
                <a:ea typeface="Lato"/>
                <a:cs typeface="Lato"/>
                <a:sym typeface="Lato"/>
              </a:rPr>
              <a:t>Superiority appeal</a:t>
            </a:r>
            <a:r>
              <a:rPr lang="en-US" sz="1300" dirty="0">
                <a:solidFill>
                  <a:schemeClr val="dk1"/>
                </a:solidFill>
                <a:latin typeface="Lato"/>
                <a:ea typeface="Lato"/>
                <a:cs typeface="Lato"/>
                <a:sym typeface="Lato"/>
              </a:rPr>
              <a:t>: This technique implies that it would be flattering or prestigious to be like the rich person in the ad. It suggests that the consumer can become superior to friends and neighbors by purchasing the product. Many luxury car advertisements use this technique.</a:t>
            </a:r>
          </a:p>
          <a:p>
            <a:pPr marL="114300" lvl="0" indent="0" algn="l" rtl="0">
              <a:lnSpc>
                <a:spcPct val="115000"/>
              </a:lnSpc>
              <a:spcBef>
                <a:spcPts val="0"/>
              </a:spcBef>
              <a:spcAft>
                <a:spcPts val="0"/>
              </a:spcAft>
              <a:buNone/>
            </a:pPr>
            <a:endParaRPr lang="en-US" sz="1300" dirty="0">
              <a:solidFill>
                <a:schemeClr val="dk1"/>
              </a:solidFill>
              <a:latin typeface="Lato"/>
              <a:ea typeface="Lato"/>
              <a:cs typeface="Lato"/>
              <a:sym typeface="Lato"/>
            </a:endParaRPr>
          </a:p>
          <a:p>
            <a:pPr marL="114300" lvl="0" indent="0" algn="l" rtl="0">
              <a:lnSpc>
                <a:spcPct val="115000"/>
              </a:lnSpc>
              <a:spcBef>
                <a:spcPts val="0"/>
              </a:spcBef>
              <a:spcAft>
                <a:spcPts val="0"/>
              </a:spcAft>
              <a:buNone/>
            </a:pPr>
            <a:r>
              <a:rPr lang="en-US" sz="1300" b="1" dirty="0">
                <a:solidFill>
                  <a:schemeClr val="dk1"/>
                </a:solidFill>
                <a:latin typeface="Lato"/>
                <a:ea typeface="Lato"/>
                <a:cs typeface="Lato"/>
                <a:sym typeface="Lato"/>
              </a:rPr>
              <a:t>Brand names</a:t>
            </a:r>
            <a:r>
              <a:rPr lang="en-US" sz="1300" dirty="0">
                <a:solidFill>
                  <a:schemeClr val="dk1"/>
                </a:solidFill>
                <a:latin typeface="Lato"/>
                <a:ea typeface="Lato"/>
                <a:cs typeface="Lato"/>
                <a:sym typeface="Lato"/>
              </a:rPr>
              <a:t>: A brand name is a word or logo for a product or service. Many companies know how powerful brand-name identification is, so they spend a lot of money advertising and building consumer awareness of their product. Consumers are influenced by names they see frequently in newspapers and magazines or on television.</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354</Words>
  <Application>Microsoft Macintosh PowerPoint</Application>
  <PresentationFormat>Custom</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Vincenzo Capone</cp:lastModifiedBy>
  <cp:revision>2</cp:revision>
  <dcterms:modified xsi:type="dcterms:W3CDTF">2023-01-10T16:42:40Z</dcterms:modified>
</cp:coreProperties>
</file>