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37E33A-07B3-4A89-98B2-698485512258}">
  <a:tblStyle styleId="{BF37E33A-07B3-4A89-98B2-6984855122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32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108827" y="6312471"/>
            <a:ext cx="4752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Fall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COMPLETING APPLICATIONS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73200" y="635099"/>
            <a:ext cx="64260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8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UNDERGRADUATE APPLICATION FOR ADMISSION</a:t>
            </a:r>
            <a:endParaRPr sz="37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93975" y="1665888"/>
            <a:ext cx="5636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THIS APPLICATION MUST BE ACCOMPANIED BY A $25.00 APPLICATION FEE.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724775" y="200675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6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Social Security Number: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724775" y="224190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6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 (last, first, middle):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724775" y="247050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38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Permanent Address: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24725" y="2699100"/>
          <a:ext cx="61746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36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7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City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State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ZIP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Phone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560987275"/>
              </p:ext>
            </p:extLst>
          </p:nvPr>
        </p:nvGraphicFramePr>
        <p:xfrm>
          <a:off x="724775" y="2910608"/>
          <a:ext cx="6174500" cy="33528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260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Mailing Address (if different from above):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2183287931"/>
              </p:ext>
            </p:extLst>
          </p:nvPr>
        </p:nvGraphicFramePr>
        <p:xfrm>
          <a:off x="724725" y="3275937"/>
          <a:ext cx="61746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36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7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City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State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ZIP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Phone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1450509831"/>
              </p:ext>
            </p:extLst>
          </p:nvPr>
        </p:nvGraphicFramePr>
        <p:xfrm>
          <a:off x="724738" y="3419072"/>
          <a:ext cx="6174575" cy="33528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8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Birth date (month/day/year)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Gender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724775" y="3769261"/>
            <a:ext cx="563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Ethnic Origin (</a:t>
            </a:r>
            <a:r>
              <a:rPr lang="en" sz="1100" i="1" dirty="0">
                <a:latin typeface="Lato"/>
                <a:ea typeface="Lato"/>
                <a:cs typeface="Lato"/>
                <a:sym typeface="Lato"/>
              </a:rPr>
              <a:t>Optional</a:t>
            </a:r>
            <a:r>
              <a:rPr lang="en" sz="1100" dirty="0">
                <a:latin typeface="Lato"/>
                <a:ea typeface="Lato"/>
                <a:cs typeface="Lato"/>
                <a:sym typeface="Lato"/>
              </a:rPr>
              <a:t>. Response to this question will not affect the admission decision.)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330700" y="3826533"/>
            <a:ext cx="55863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White (Non-Hispanic)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Black (Non-Hispanic)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Latino/Hispanic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American Indian or Alaskan Native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Asian or Pacific Islander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137050" y="4002647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137050" y="4253220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137050" y="4518320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1137050" y="4766605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1137050" y="501326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899256" y="5137500"/>
            <a:ext cx="720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U.S. Citizen 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810581" y="5137500"/>
            <a:ext cx="104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Non-U.S. Citizen 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746856" y="5218883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652062" y="5219531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3085281" y="5147074"/>
            <a:ext cx="16395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Perm. Resident Alien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2932881" y="5219911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1" name="Google Shape;81;p13"/>
          <p:cNvGraphicFramePr/>
          <p:nvPr/>
        </p:nvGraphicFramePr>
        <p:xfrm>
          <a:off x="4466379" y="5149042"/>
          <a:ext cx="2946275" cy="16765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89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(Alien Registration Number):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" name="Google Shape;82;p13"/>
          <p:cNvSpPr txBox="1"/>
          <p:nvPr/>
        </p:nvSpPr>
        <p:spPr>
          <a:xfrm>
            <a:off x="724775" y="5392121"/>
            <a:ext cx="18966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In case of emergency, contact: 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3" name="Google Shape;83;p13"/>
          <p:cNvGraphicFramePr/>
          <p:nvPr/>
        </p:nvGraphicFramePr>
        <p:xfrm>
          <a:off x="724763" y="5623409"/>
          <a:ext cx="6174575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52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Phone: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4" name="Google Shape;84;p13"/>
          <p:cNvGraphicFramePr/>
          <p:nvPr/>
        </p:nvGraphicFramePr>
        <p:xfrm>
          <a:off x="724775" y="5869271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73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Address: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5" name="Google Shape;85;p13"/>
          <p:cNvGraphicFramePr/>
          <p:nvPr/>
        </p:nvGraphicFramePr>
        <p:xfrm>
          <a:off x="724763" y="6072546"/>
          <a:ext cx="415285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36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City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State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ZIP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724775" y="6306521"/>
            <a:ext cx="801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Applying as: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480606" y="6312471"/>
            <a:ext cx="1518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Transfer Applying for: 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642225" y="6312475"/>
            <a:ext cx="4752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Spring 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483711" y="6385956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5328030" y="6312471"/>
            <a:ext cx="104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Summer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5169511" y="639450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726393" y="6312471"/>
            <a:ext cx="720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Freshman 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73993" y="6385308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3950311" y="639450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95" name="Google Shape;95;p13"/>
          <p:cNvGraphicFramePr/>
          <p:nvPr/>
        </p:nvGraphicFramePr>
        <p:xfrm>
          <a:off x="746838" y="6535253"/>
          <a:ext cx="4125650" cy="16765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12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Intended Major: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oogle Shape;96;p13"/>
          <p:cNvGraphicFramePr/>
          <p:nvPr/>
        </p:nvGraphicFramePr>
        <p:xfrm>
          <a:off x="732513" y="7074133"/>
          <a:ext cx="6352350" cy="104547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2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School Name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City, State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Dates Attended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Degrees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Honors Earned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7" name="Google Shape;97;p13"/>
          <p:cNvSpPr txBox="1"/>
          <p:nvPr/>
        </p:nvSpPr>
        <p:spPr>
          <a:xfrm>
            <a:off x="728442" y="6834221"/>
            <a:ext cx="1804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SCHOOLS ATTENDED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728475" y="8215750"/>
            <a:ext cx="6352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THIS APPLICATION MUST BE SIGNED</a:t>
            </a:r>
            <a:endParaRPr sz="12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 understand that withholding information requested on this application or giving false information may make me ineligible for admission to the University or subject to dismissal. I certify that the information provided on this application is correct and complete.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99" name="Google Shape;99;p13"/>
          <p:cNvGraphicFramePr/>
          <p:nvPr/>
        </p:nvGraphicFramePr>
        <p:xfrm>
          <a:off x="724738" y="9080613"/>
          <a:ext cx="6356225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80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Signature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2022-09-30T19:28:31Z</dcterms:modified>
</cp:coreProperties>
</file>