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0058400" cy="7772400"/>
  <p:notesSz cx="6858000" cy="9144000"/>
  <p:embeddedFontLst>
    <p:embeddedFont>
      <p:font typeface="Lato" panose="020F0502020204030203" pitchFamily="34" charset="77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7A7D7DF-DB57-41B6-A2AE-0EE956623A30}">
  <a:tblStyle styleId="{37A7D7DF-DB57-41B6-A2AE-0EE956623A3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07" d="100"/>
          <a:sy n="107" d="100"/>
        </p:scale>
        <p:origin x="2000" y="168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10572" y="685800"/>
            <a:ext cx="4437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42879" y="1125136"/>
            <a:ext cx="9372900" cy="310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42870" y="4282678"/>
            <a:ext cx="9372900" cy="119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42870" y="1671478"/>
            <a:ext cx="9372900" cy="2967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42870" y="4763362"/>
            <a:ext cx="9372900" cy="196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42870" y="3250173"/>
            <a:ext cx="9372900" cy="127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900" cy="516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42870" y="839573"/>
            <a:ext cx="3088800" cy="1142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39275" y="680227"/>
            <a:ext cx="7004400" cy="6181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433450" y="1094158"/>
            <a:ext cx="4220400" cy="5583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900" cy="51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8996650" y="2873050"/>
            <a:ext cx="271800" cy="2742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934338" y="4712275"/>
            <a:ext cx="2327700" cy="2344500"/>
          </a:xfrm>
          <a:prstGeom prst="ellipse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71885" y="4728325"/>
            <a:ext cx="2376278" cy="225965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/>
          <p:nvPr/>
        </p:nvSpPr>
        <p:spPr>
          <a:xfrm>
            <a:off x="6443625" y="1780425"/>
            <a:ext cx="2683800" cy="2469300"/>
          </a:xfrm>
          <a:prstGeom prst="triangle">
            <a:avLst>
              <a:gd name="adj" fmla="val 50000"/>
            </a:avLst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13"/>
          <p:cNvSpPr txBox="1"/>
          <p:nvPr/>
        </p:nvSpPr>
        <p:spPr>
          <a:xfrm rot="-5400000">
            <a:off x="-658500" y="6445126"/>
            <a:ext cx="2170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9" name="Google Shape;59;p13"/>
          <p:cNvSpPr txBox="1"/>
          <p:nvPr/>
        </p:nvSpPr>
        <p:spPr>
          <a:xfrm>
            <a:off x="918150" y="607813"/>
            <a:ext cx="7832100" cy="7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IDEAL JOB EQUATION</a:t>
            </a:r>
            <a:endParaRPr sz="3350"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60" name="Google Shape;60;p13"/>
          <p:cNvPicPr preferRelativeResize="0"/>
          <p:nvPr/>
        </p:nvPicPr>
        <p:blipFill rotWithShape="1">
          <a:blip r:embed="rId4">
            <a:alphaModFix/>
          </a:blip>
          <a:srcRect l="40626" t="92764" r="40054"/>
          <a:stretch/>
        </p:blipFill>
        <p:spPr>
          <a:xfrm>
            <a:off x="4438076" y="7314700"/>
            <a:ext cx="944647" cy="457702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3"/>
          <p:cNvSpPr/>
          <p:nvPr/>
        </p:nvSpPr>
        <p:spPr>
          <a:xfrm>
            <a:off x="918150" y="310800"/>
            <a:ext cx="80460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3"/>
          <p:cNvSpPr txBox="1"/>
          <p:nvPr/>
        </p:nvSpPr>
        <p:spPr>
          <a:xfrm>
            <a:off x="1578457" y="267000"/>
            <a:ext cx="69015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A GAME PLAN FOR WORK | EXPLORING JOB POSSIBILITIES</a:t>
            </a:r>
            <a:endParaRPr sz="1100" b="1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63" name="Google Shape;63;p13"/>
          <p:cNvGraphicFramePr/>
          <p:nvPr/>
        </p:nvGraphicFramePr>
        <p:xfrm>
          <a:off x="930975" y="1231825"/>
          <a:ext cx="2182025" cy="3017355"/>
        </p:xfrm>
        <a:graphic>
          <a:graphicData uri="http://schemas.openxmlformats.org/drawingml/2006/table">
            <a:tbl>
              <a:tblPr>
                <a:noFill/>
                <a:tableStyleId>{37A7D7DF-DB57-41B6-A2AE-0EE956623A30}</a:tableStyleId>
              </a:tblPr>
              <a:tblGrid>
                <a:gridCol w="2182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64" name="Google Shape;64;p13"/>
          <p:cNvGraphicFramePr/>
          <p:nvPr/>
        </p:nvGraphicFramePr>
        <p:xfrm>
          <a:off x="3767463" y="2054750"/>
          <a:ext cx="2182025" cy="2194440"/>
        </p:xfrm>
        <a:graphic>
          <a:graphicData uri="http://schemas.openxmlformats.org/drawingml/2006/table">
            <a:tbl>
              <a:tblPr>
                <a:noFill/>
                <a:tableStyleId>{37A7D7DF-DB57-41B6-A2AE-0EE956623A30}</a:tableStyleId>
              </a:tblPr>
              <a:tblGrid>
                <a:gridCol w="2182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65" name="Google Shape;65;p13"/>
          <p:cNvGraphicFramePr/>
          <p:nvPr/>
        </p:nvGraphicFramePr>
        <p:xfrm>
          <a:off x="6621213" y="4127750"/>
          <a:ext cx="2295750" cy="274305"/>
        </p:xfrm>
        <a:graphic>
          <a:graphicData uri="http://schemas.openxmlformats.org/drawingml/2006/table">
            <a:tbl>
              <a:tblPr>
                <a:noFill/>
                <a:tableStyleId>{37A7D7DF-DB57-41B6-A2AE-0EE956623A30}</a:tableStyleId>
              </a:tblPr>
              <a:tblGrid>
                <a:gridCol w="2295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6" name="Google Shape;66;p13"/>
          <p:cNvGraphicFramePr/>
          <p:nvPr/>
        </p:nvGraphicFramePr>
        <p:xfrm>
          <a:off x="6798850" y="3777250"/>
          <a:ext cx="1940500" cy="274305"/>
        </p:xfrm>
        <a:graphic>
          <a:graphicData uri="http://schemas.openxmlformats.org/drawingml/2006/table">
            <a:tbl>
              <a:tblPr>
                <a:noFill/>
                <a:tableStyleId>{37A7D7DF-DB57-41B6-A2AE-0EE956623A30}</a:tableStyleId>
              </a:tblPr>
              <a:tblGrid>
                <a:gridCol w="1940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7" name="Google Shape;67;p13"/>
          <p:cNvGraphicFramePr/>
          <p:nvPr/>
        </p:nvGraphicFramePr>
        <p:xfrm>
          <a:off x="6921425" y="3426750"/>
          <a:ext cx="1688250" cy="274305"/>
        </p:xfrm>
        <a:graphic>
          <a:graphicData uri="http://schemas.openxmlformats.org/drawingml/2006/table">
            <a:tbl>
              <a:tblPr>
                <a:noFill/>
                <a:tableStyleId>{37A7D7DF-DB57-41B6-A2AE-0EE956623A30}</a:tableStyleId>
              </a:tblPr>
              <a:tblGrid>
                <a:gridCol w="1688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8" name="Google Shape;68;p13"/>
          <p:cNvGraphicFramePr/>
          <p:nvPr/>
        </p:nvGraphicFramePr>
        <p:xfrm>
          <a:off x="7077538" y="3152450"/>
          <a:ext cx="1383100" cy="274305"/>
        </p:xfrm>
        <a:graphic>
          <a:graphicData uri="http://schemas.openxmlformats.org/drawingml/2006/table">
            <a:tbl>
              <a:tblPr>
                <a:noFill/>
                <a:tableStyleId>{37A7D7DF-DB57-41B6-A2AE-0EE956623A30}</a:tableStyleId>
              </a:tblPr>
              <a:tblGrid>
                <a:gridCol w="138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9" name="Google Shape;69;p13"/>
          <p:cNvGraphicFramePr/>
          <p:nvPr/>
        </p:nvGraphicFramePr>
        <p:xfrm>
          <a:off x="7234463" y="2878138"/>
          <a:ext cx="1102125" cy="274305"/>
        </p:xfrm>
        <a:graphic>
          <a:graphicData uri="http://schemas.openxmlformats.org/drawingml/2006/table">
            <a:tbl>
              <a:tblPr>
                <a:noFill/>
                <a:tableStyleId>{37A7D7DF-DB57-41B6-A2AE-0EE956623A30}</a:tableStyleId>
              </a:tblPr>
              <a:tblGrid>
                <a:gridCol w="1102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0" name="Google Shape;70;p13"/>
          <p:cNvGraphicFramePr/>
          <p:nvPr/>
        </p:nvGraphicFramePr>
        <p:xfrm>
          <a:off x="7338825" y="2603850"/>
          <a:ext cx="860550" cy="274305"/>
        </p:xfrm>
        <a:graphic>
          <a:graphicData uri="http://schemas.openxmlformats.org/drawingml/2006/table">
            <a:tbl>
              <a:tblPr>
                <a:noFill/>
                <a:tableStyleId>{37A7D7DF-DB57-41B6-A2AE-0EE956623A30}</a:tableStyleId>
              </a:tblPr>
              <a:tblGrid>
                <a:gridCol w="860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1" name="Google Shape;71;p13"/>
          <p:cNvGraphicFramePr/>
          <p:nvPr/>
        </p:nvGraphicFramePr>
        <p:xfrm>
          <a:off x="7486675" y="2329550"/>
          <a:ext cx="597675" cy="274305"/>
        </p:xfrm>
        <a:graphic>
          <a:graphicData uri="http://schemas.openxmlformats.org/drawingml/2006/table">
            <a:tbl>
              <a:tblPr>
                <a:noFill/>
                <a:tableStyleId>{37A7D7DF-DB57-41B6-A2AE-0EE956623A30}</a:tableStyleId>
              </a:tblPr>
              <a:tblGrid>
                <a:gridCol w="597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2" name="Google Shape;72;p13"/>
          <p:cNvGraphicFramePr/>
          <p:nvPr/>
        </p:nvGraphicFramePr>
        <p:xfrm>
          <a:off x="4099925" y="5328925"/>
          <a:ext cx="1818650" cy="274305"/>
        </p:xfrm>
        <a:graphic>
          <a:graphicData uri="http://schemas.openxmlformats.org/drawingml/2006/table">
            <a:tbl>
              <a:tblPr>
                <a:noFill/>
                <a:tableStyleId>{37A7D7DF-DB57-41B6-A2AE-0EE956623A30}</a:tableStyleId>
              </a:tblPr>
              <a:tblGrid>
                <a:gridCol w="1818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3" name="Google Shape;73;p13"/>
          <p:cNvGraphicFramePr/>
          <p:nvPr/>
        </p:nvGraphicFramePr>
        <p:xfrm>
          <a:off x="4078963" y="5049350"/>
          <a:ext cx="1880075" cy="274305"/>
        </p:xfrm>
        <a:graphic>
          <a:graphicData uri="http://schemas.openxmlformats.org/drawingml/2006/table">
            <a:tbl>
              <a:tblPr>
                <a:noFill/>
                <a:tableStyleId>{37A7D7DF-DB57-41B6-A2AE-0EE956623A30}</a:tableStyleId>
              </a:tblPr>
              <a:tblGrid>
                <a:gridCol w="1880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4" name="Google Shape;74;p13"/>
          <p:cNvGraphicFramePr/>
          <p:nvPr/>
        </p:nvGraphicFramePr>
        <p:xfrm>
          <a:off x="4158538" y="5603900"/>
          <a:ext cx="1688250" cy="274305"/>
        </p:xfrm>
        <a:graphic>
          <a:graphicData uri="http://schemas.openxmlformats.org/drawingml/2006/table">
            <a:tbl>
              <a:tblPr>
                <a:noFill/>
                <a:tableStyleId>{37A7D7DF-DB57-41B6-A2AE-0EE956623A30}</a:tableStyleId>
              </a:tblPr>
              <a:tblGrid>
                <a:gridCol w="1688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5" name="Google Shape;75;p13"/>
          <p:cNvGraphicFramePr/>
          <p:nvPr/>
        </p:nvGraphicFramePr>
        <p:xfrm>
          <a:off x="4028288" y="5881175"/>
          <a:ext cx="1818650" cy="274305"/>
        </p:xfrm>
        <a:graphic>
          <a:graphicData uri="http://schemas.openxmlformats.org/drawingml/2006/table">
            <a:tbl>
              <a:tblPr>
                <a:noFill/>
                <a:tableStyleId>{37A7D7DF-DB57-41B6-A2AE-0EE956623A30}</a:tableStyleId>
              </a:tblPr>
              <a:tblGrid>
                <a:gridCol w="1818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6" name="Google Shape;76;p13"/>
          <p:cNvGraphicFramePr/>
          <p:nvPr/>
        </p:nvGraphicFramePr>
        <p:xfrm>
          <a:off x="4099913" y="6158450"/>
          <a:ext cx="1818650" cy="274305"/>
        </p:xfrm>
        <a:graphic>
          <a:graphicData uri="http://schemas.openxmlformats.org/drawingml/2006/table">
            <a:tbl>
              <a:tblPr>
                <a:noFill/>
                <a:tableStyleId>{37A7D7DF-DB57-41B6-A2AE-0EE956623A30}</a:tableStyleId>
              </a:tblPr>
              <a:tblGrid>
                <a:gridCol w="1818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7" name="Google Shape;77;p13"/>
          <p:cNvGraphicFramePr/>
          <p:nvPr/>
        </p:nvGraphicFramePr>
        <p:xfrm>
          <a:off x="1082600" y="5336025"/>
          <a:ext cx="2022200" cy="274305"/>
        </p:xfrm>
        <a:graphic>
          <a:graphicData uri="http://schemas.openxmlformats.org/drawingml/2006/table">
            <a:tbl>
              <a:tblPr>
                <a:noFill/>
                <a:tableStyleId>{37A7D7DF-DB57-41B6-A2AE-0EE956623A30}</a:tableStyleId>
              </a:tblPr>
              <a:tblGrid>
                <a:gridCol w="202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8" name="Google Shape;78;p13"/>
          <p:cNvGraphicFramePr/>
          <p:nvPr/>
        </p:nvGraphicFramePr>
        <p:xfrm>
          <a:off x="1183488" y="5056450"/>
          <a:ext cx="1880075" cy="274305"/>
        </p:xfrm>
        <a:graphic>
          <a:graphicData uri="http://schemas.openxmlformats.org/drawingml/2006/table">
            <a:tbl>
              <a:tblPr>
                <a:noFill/>
                <a:tableStyleId>{37A7D7DF-DB57-41B6-A2AE-0EE956623A30}</a:tableStyleId>
              </a:tblPr>
              <a:tblGrid>
                <a:gridCol w="1880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9" name="Google Shape;79;p13"/>
          <p:cNvGraphicFramePr/>
          <p:nvPr/>
        </p:nvGraphicFramePr>
        <p:xfrm>
          <a:off x="1010813" y="5611000"/>
          <a:ext cx="2182025" cy="274305"/>
        </p:xfrm>
        <a:graphic>
          <a:graphicData uri="http://schemas.openxmlformats.org/drawingml/2006/table">
            <a:tbl>
              <a:tblPr>
                <a:noFill/>
                <a:tableStyleId>{37A7D7DF-DB57-41B6-A2AE-0EE956623A30}</a:tableStyleId>
              </a:tblPr>
              <a:tblGrid>
                <a:gridCol w="2182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0" name="Google Shape;80;p13"/>
          <p:cNvGraphicFramePr/>
          <p:nvPr/>
        </p:nvGraphicFramePr>
        <p:xfrm>
          <a:off x="1071388" y="5888275"/>
          <a:ext cx="2022200" cy="274305"/>
        </p:xfrm>
        <a:graphic>
          <a:graphicData uri="http://schemas.openxmlformats.org/drawingml/2006/table">
            <a:tbl>
              <a:tblPr>
                <a:noFill/>
                <a:tableStyleId>{37A7D7DF-DB57-41B6-A2AE-0EE956623A30}</a:tableStyleId>
              </a:tblPr>
              <a:tblGrid>
                <a:gridCol w="202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1" name="Google Shape;81;p13"/>
          <p:cNvGraphicFramePr/>
          <p:nvPr/>
        </p:nvGraphicFramePr>
        <p:xfrm>
          <a:off x="1143013" y="6165550"/>
          <a:ext cx="1880075" cy="274305"/>
        </p:xfrm>
        <a:graphic>
          <a:graphicData uri="http://schemas.openxmlformats.org/drawingml/2006/table">
            <a:tbl>
              <a:tblPr>
                <a:noFill/>
                <a:tableStyleId>{37A7D7DF-DB57-41B6-A2AE-0EE956623A30}</a:tableStyleId>
              </a:tblPr>
              <a:tblGrid>
                <a:gridCol w="1880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2" name="Google Shape;82;p13"/>
          <p:cNvGraphicFramePr/>
          <p:nvPr/>
        </p:nvGraphicFramePr>
        <p:xfrm>
          <a:off x="1314613" y="6440525"/>
          <a:ext cx="1518050" cy="274305"/>
        </p:xfrm>
        <a:graphic>
          <a:graphicData uri="http://schemas.openxmlformats.org/drawingml/2006/table">
            <a:tbl>
              <a:tblPr>
                <a:noFill/>
                <a:tableStyleId>{37A7D7DF-DB57-41B6-A2AE-0EE956623A30}</a:tableStyleId>
              </a:tblPr>
              <a:tblGrid>
                <a:gridCol w="1518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3" name="Google Shape;83;p13"/>
          <p:cNvGraphicFramePr/>
          <p:nvPr/>
        </p:nvGraphicFramePr>
        <p:xfrm>
          <a:off x="6727188" y="4760925"/>
          <a:ext cx="2182025" cy="2194440"/>
        </p:xfrm>
        <a:graphic>
          <a:graphicData uri="http://schemas.openxmlformats.org/drawingml/2006/table">
            <a:tbl>
              <a:tblPr>
                <a:noFill/>
                <a:tableStyleId>{37A7D7DF-DB57-41B6-A2AE-0EE956623A30}</a:tableStyleId>
              </a:tblPr>
              <a:tblGrid>
                <a:gridCol w="2182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4" name="Google Shape;84;p13"/>
          <p:cNvSpPr/>
          <p:nvPr/>
        </p:nvSpPr>
        <p:spPr>
          <a:xfrm>
            <a:off x="3259175" y="2877975"/>
            <a:ext cx="271800" cy="2742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13"/>
          <p:cNvSpPr/>
          <p:nvPr/>
        </p:nvSpPr>
        <p:spPr>
          <a:xfrm>
            <a:off x="6274725" y="2877975"/>
            <a:ext cx="271800" cy="2742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3"/>
          <p:cNvSpPr/>
          <p:nvPr/>
        </p:nvSpPr>
        <p:spPr>
          <a:xfrm>
            <a:off x="3449863" y="5747425"/>
            <a:ext cx="271800" cy="2742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3"/>
          <p:cNvSpPr/>
          <p:nvPr/>
        </p:nvSpPr>
        <p:spPr>
          <a:xfrm>
            <a:off x="6276975" y="5747425"/>
            <a:ext cx="271800" cy="2742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3"/>
          <p:cNvSpPr txBox="1"/>
          <p:nvPr/>
        </p:nvSpPr>
        <p:spPr>
          <a:xfrm>
            <a:off x="918150" y="4311375"/>
            <a:ext cx="219485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latin typeface="Lato"/>
                <a:ea typeface="Lato"/>
                <a:cs typeface="Lato"/>
                <a:sym typeface="Lato"/>
              </a:rPr>
              <a:t>QUALIFICATIONS</a:t>
            </a:r>
            <a:endParaRPr sz="1000"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9" name="Google Shape;89;p13"/>
          <p:cNvSpPr txBox="1"/>
          <p:nvPr/>
        </p:nvSpPr>
        <p:spPr>
          <a:xfrm>
            <a:off x="3767463" y="4354200"/>
            <a:ext cx="2182025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latin typeface="Lato"/>
                <a:ea typeface="Lato"/>
                <a:cs typeface="Lato"/>
                <a:sym typeface="Lato"/>
              </a:rPr>
              <a:t>SALARY/BENEFITS</a:t>
            </a:r>
            <a:endParaRPr sz="1000"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6443625" y="4312400"/>
            <a:ext cx="2683799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latin typeface="Lato"/>
                <a:ea typeface="Lato"/>
                <a:cs typeface="Lato"/>
                <a:sym typeface="Lato"/>
              </a:rPr>
              <a:t>LOCATION</a:t>
            </a:r>
            <a:endParaRPr sz="1000"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930975" y="7118963"/>
            <a:ext cx="2328199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latin typeface="Lato"/>
                <a:ea typeface="Lato"/>
                <a:cs typeface="Lato"/>
                <a:sym typeface="Lato"/>
              </a:rPr>
              <a:t>ENVIRONMENT</a:t>
            </a:r>
            <a:endParaRPr sz="1000" b="1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6727187" y="7065200"/>
            <a:ext cx="2182025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latin typeface="Lato"/>
                <a:ea typeface="Lato"/>
                <a:cs typeface="Lato"/>
                <a:sym typeface="Lato"/>
              </a:rPr>
              <a:t>MY IDEAL JOB</a:t>
            </a:r>
            <a:endParaRPr sz="1000" b="1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3767462" y="7050543"/>
            <a:ext cx="2483869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latin typeface="Lato"/>
                <a:ea typeface="Lato"/>
                <a:cs typeface="Lato"/>
                <a:sym typeface="Lato"/>
              </a:rPr>
              <a:t>LIMITING FACTORS</a:t>
            </a:r>
            <a:endParaRPr sz="1000" b="1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3233532" y="2825500"/>
            <a:ext cx="3231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latin typeface="Lato"/>
                <a:ea typeface="Lato"/>
                <a:cs typeface="Lato"/>
                <a:sym typeface="Lato"/>
              </a:rPr>
              <a:t>+</a:t>
            </a:r>
            <a:endParaRPr sz="1200"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6251332" y="2825500"/>
            <a:ext cx="3231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latin typeface="Lato"/>
                <a:ea typeface="Lato"/>
                <a:cs typeface="Lato"/>
                <a:sym typeface="Lato"/>
              </a:rPr>
              <a:t>+</a:t>
            </a:r>
            <a:endParaRPr sz="1200"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8963782" y="2825500"/>
            <a:ext cx="3231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latin typeface="Lato"/>
                <a:ea typeface="Lato"/>
                <a:cs typeface="Lato"/>
                <a:sym typeface="Lato"/>
              </a:rPr>
              <a:t>+</a:t>
            </a:r>
            <a:endParaRPr sz="1200"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7" name="Google Shape;97;p13"/>
          <p:cNvSpPr txBox="1"/>
          <p:nvPr/>
        </p:nvSpPr>
        <p:spPr>
          <a:xfrm>
            <a:off x="3424220" y="5699875"/>
            <a:ext cx="3231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latin typeface="Lato"/>
                <a:ea typeface="Lato"/>
                <a:cs typeface="Lato"/>
                <a:sym typeface="Lato"/>
              </a:rPr>
              <a:t>-</a:t>
            </a:r>
            <a:endParaRPr sz="1200"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8" name="Google Shape;98;p13"/>
          <p:cNvSpPr txBox="1"/>
          <p:nvPr/>
        </p:nvSpPr>
        <p:spPr>
          <a:xfrm>
            <a:off x="6251332" y="5699875"/>
            <a:ext cx="3231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latin typeface="Lato"/>
                <a:ea typeface="Lato"/>
                <a:cs typeface="Lato"/>
                <a:sym typeface="Lato"/>
              </a:rPr>
              <a:t>=</a:t>
            </a:r>
            <a:endParaRPr sz="1200" b="1"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99" name="Google Shape;99;p13"/>
          <p:cNvPicPr preferRelativeResize="0"/>
          <p:nvPr/>
        </p:nvPicPr>
        <p:blipFill rotWithShape="1">
          <a:blip r:embed="rId5">
            <a:alphaModFix/>
          </a:blip>
          <a:srcRect l="29250" t="38533" r="24721" b="55577"/>
          <a:stretch/>
        </p:blipFill>
        <p:spPr>
          <a:xfrm rot="-5400000">
            <a:off x="8279925" y="5629300"/>
            <a:ext cx="2152700" cy="457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</Words>
  <Application>Microsoft Macintosh PowerPoint</Application>
  <PresentationFormat>Custom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Lato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Vincenzo Capone</cp:lastModifiedBy>
  <cp:revision>1</cp:revision>
  <dcterms:modified xsi:type="dcterms:W3CDTF">2022-09-30T16:45:00Z</dcterms:modified>
</cp:coreProperties>
</file>