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77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31"/>
    <p:restoredTop sz="94712"/>
  </p:normalViewPr>
  <p:slideViewPr>
    <p:cSldViewPr snapToGrid="0">
      <p:cViewPr varScale="1">
        <p:scale>
          <a:sx n="144" d="100"/>
          <a:sy n="144" d="100"/>
        </p:scale>
        <p:origin x="4456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5" name="Google Shape;55;p13"/>
          <p:cNvSpPr txBox="1"/>
          <p:nvPr/>
        </p:nvSpPr>
        <p:spPr>
          <a:xfrm>
            <a:off x="953010" y="710050"/>
            <a:ext cx="5999100" cy="11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SERVICE LEARNING GUIDE AND CHECKLIST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SERVICE LEARNING | ACTIVITY SHEET</a:t>
            </a:r>
            <a:endParaRPr sz="1100" b="1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490649" y="1731013"/>
            <a:ext cx="6836100" cy="77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 b="1" dirty="0">
                <a:latin typeface="Lato"/>
                <a:ea typeface="Lato"/>
                <a:cs typeface="Lato"/>
                <a:sym typeface="Lato"/>
              </a:rPr>
              <a:t>Choosing a Project</a:t>
            </a:r>
            <a:endParaRPr sz="1150" b="1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Define “service learning” for students.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Motivate and inspire students to get involved.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Help students choose a project topic.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5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 b="1" dirty="0">
                <a:latin typeface="Lato"/>
                <a:ea typeface="Lato"/>
                <a:cs typeface="Lato"/>
                <a:sym typeface="Lato"/>
              </a:rPr>
              <a:t>Creating an Action Plan and Preparing for the Project</a:t>
            </a:r>
            <a:endParaRPr sz="1150" b="1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Define “action plan” and explain why one should be made.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Explain what information should be included in the action plan.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Familiarize students with different ways to find information on service learning.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Organize students’ research efforts.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Have students sign project contracts.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Organize students’ work efforts by forming project teams or work groups.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Help students write an action plan.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Assist students with the creation of a project timeline/work flowchart.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Have students submit the plan for approval from those who must okay the project.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Prepare students to make presentations about the project.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Help students refine their action plan, if necessary.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Guide students as they follow the steps outlined in their action plan in order to prepare for the project.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Explain the importance of and methods for tracking students’ progress as they work to complete the project.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Explain the concept and importance of having a strong work ethic.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Explain special considerations that students may face while working on the project.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5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 b="1" dirty="0">
                <a:latin typeface="Lato"/>
                <a:ea typeface="Lato"/>
                <a:cs typeface="Lato"/>
                <a:sym typeface="Lato"/>
              </a:rPr>
              <a:t>Carrying Out the Project</a:t>
            </a:r>
            <a:endParaRPr sz="1150" b="1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Remind students to check and double-check to ensure that they have completed all the work for their project.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Help students brainstorm last-minute project issues. 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Have students walk through the project and create an agenda for the day of the project.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Support students as they complete their service learning project.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Celebrate.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5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 b="1" dirty="0">
                <a:latin typeface="Lato"/>
                <a:ea typeface="Lato"/>
                <a:cs typeface="Lato"/>
                <a:sym typeface="Lato"/>
              </a:rPr>
              <a:t>Self-Assessment and Public Assessment</a:t>
            </a:r>
            <a:endParaRPr sz="1150" b="1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Explain what self-assessment is and why it is useful.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Explain what self-assessment should include.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Have students complete a self-assessment of their project work.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Explain what a public assessment is and why it is useful.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Explain what a public assessment should include.</a:t>
            </a:r>
            <a:endParaRPr sz="1150" dirty="0">
              <a:latin typeface="Lato"/>
              <a:ea typeface="Lato"/>
              <a:cs typeface="Lato"/>
              <a:sym typeface="Lato"/>
            </a:endParaRPr>
          </a:p>
          <a:p>
            <a:pPr marL="171450" lvl="0" indent="-171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</a:pPr>
            <a:r>
              <a:rPr lang="en" sz="1150" dirty="0">
                <a:latin typeface="Lato"/>
                <a:ea typeface="Lato"/>
                <a:cs typeface="Lato"/>
                <a:sym typeface="Lato"/>
              </a:rPr>
              <a:t>Have students complete a public assessment of their work.</a:t>
            </a:r>
            <a:endParaRPr sz="1200" dirty="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Microsoft Macintosh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Wingdings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Vincenzo Capone</cp:lastModifiedBy>
  <cp:revision>1</cp:revision>
  <dcterms:modified xsi:type="dcterms:W3CDTF">2022-09-30T16:32:12Z</dcterms:modified>
</cp:coreProperties>
</file>