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Lst>
  <p:sldSz cy="10058400" cx="7772400"/>
  <p:notesSz cx="6858000" cy="9144000"/>
  <p:embeddedFontLst>
    <p:embeddedFont>
      <p:font typeface="Lato"/>
      <p:regular r:id="rId8"/>
      <p:bold r:id="rId9"/>
      <p:italic r:id="rId10"/>
      <p:boldItalic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A98E109-78F5-49DE-BD98-BF28F3F55309}">
  <a:tblStyle styleId="{3A98E109-78F5-49DE-BD98-BF28F3F55309}"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11" Type="http://schemas.openxmlformats.org/officeDocument/2006/relationships/font" Target="fonts/Lato-boldItalic.fntdata"/><Relationship Id="rId10" Type="http://schemas.openxmlformats.org/officeDocument/2006/relationships/font" Target="fonts/Lato-italic.fntdata"/><Relationship Id="rId9" Type="http://schemas.openxmlformats.org/officeDocument/2006/relationships/font" Target="fonts/Lato-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font" Target="fonts/La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19630cf534_0_6:notes"/>
          <p:cNvSpPr/>
          <p:nvPr>
            <p:ph idx="2" type="sldImg"/>
          </p:nvPr>
        </p:nvSpPr>
        <p:spPr>
          <a:xfrm>
            <a:off x="2104468"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19630cf53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400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81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5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3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5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5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15CC5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5" name="Google Shape;55;p13"/>
          <p:cNvPicPr preferRelativeResize="0"/>
          <p:nvPr/>
        </p:nvPicPr>
        <p:blipFill rotWithShape="1">
          <a:blip r:embed="rId3">
            <a:alphaModFix/>
          </a:blip>
          <a:srcRect b="0" l="40626" r="40054" t="9276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1100">
                <a:solidFill>
                  <a:schemeClr val="lt1"/>
                </a:solidFill>
                <a:latin typeface="Lato"/>
                <a:ea typeface="Lato"/>
                <a:cs typeface="Lato"/>
                <a:sym typeface="Lato"/>
              </a:rPr>
              <a:t>THIRD - FIFTH GRADE </a:t>
            </a:r>
            <a:r>
              <a:rPr b="1" lang="en" sz="1100">
                <a:solidFill>
                  <a:schemeClr val="lt1"/>
                </a:solidFill>
                <a:latin typeface="Lato"/>
                <a:ea typeface="Lato"/>
                <a:cs typeface="Lato"/>
                <a:sym typeface="Lato"/>
              </a:rPr>
              <a:t> | EMPATHY</a:t>
            </a:r>
            <a:endParaRPr b="1" sz="1100">
              <a:solidFill>
                <a:schemeClr val="lt1"/>
              </a:solidFill>
              <a:latin typeface="Lato"/>
              <a:ea typeface="Lato"/>
              <a:cs typeface="Lato"/>
              <a:sym typeface="Lato"/>
            </a:endParaRPr>
          </a:p>
        </p:txBody>
      </p:sp>
      <p:sp>
        <p:nvSpPr>
          <p:cNvPr id="58" name="Google Shape;58;p13"/>
          <p:cNvSpPr txBox="1"/>
          <p:nvPr/>
        </p:nvSpPr>
        <p:spPr>
          <a:xfrm>
            <a:off x="389400" y="711475"/>
            <a:ext cx="7038600" cy="684900"/>
          </a:xfrm>
          <a:prstGeom prst="rect">
            <a:avLst/>
          </a:prstGeom>
          <a:noFill/>
          <a:ln>
            <a:noFill/>
          </a:ln>
        </p:spPr>
        <p:txBody>
          <a:bodyPr anchorCtr="0" anchor="ctr" bIns="91425" lIns="91425" spcFirstLastPara="1" rIns="91425" wrap="square" tIns="91425">
            <a:spAutoFit/>
          </a:bodyPr>
          <a:lstStyle/>
          <a:p>
            <a:pPr indent="0" lvl="0" marL="0" rtl="0" algn="ctr">
              <a:lnSpc>
                <a:spcPct val="100000"/>
              </a:lnSpc>
              <a:spcBef>
                <a:spcPts val="500"/>
              </a:spcBef>
              <a:spcAft>
                <a:spcPts val="0"/>
              </a:spcAft>
              <a:buNone/>
            </a:pPr>
            <a:r>
              <a:rPr lang="en" sz="3250">
                <a:solidFill>
                  <a:schemeClr val="dk1"/>
                </a:solidFill>
                <a:latin typeface="Lato"/>
                <a:ea typeface="Lato"/>
                <a:cs typeface="Lato"/>
                <a:sym typeface="Lato"/>
              </a:rPr>
              <a:t>EMPATHY SCENARIO CARDS</a:t>
            </a:r>
            <a:endParaRPr sz="4100">
              <a:latin typeface="Lato"/>
              <a:ea typeface="Lato"/>
              <a:cs typeface="Lato"/>
              <a:sym typeface="Lato"/>
            </a:endParaRPr>
          </a:p>
        </p:txBody>
      </p:sp>
      <p:graphicFrame>
        <p:nvGraphicFramePr>
          <p:cNvPr id="59" name="Google Shape;59;p13"/>
          <p:cNvGraphicFramePr/>
          <p:nvPr/>
        </p:nvGraphicFramePr>
        <p:xfrm>
          <a:off x="821600" y="1486850"/>
          <a:ext cx="3000000" cy="3000000"/>
        </p:xfrm>
        <a:graphic>
          <a:graphicData uri="http://schemas.openxmlformats.org/drawingml/2006/table">
            <a:tbl>
              <a:tblPr>
                <a:noFill/>
                <a:tableStyleId>{3A98E109-78F5-49DE-BD98-BF28F3F55309}</a:tableStyleId>
              </a:tblPr>
              <a:tblGrid>
                <a:gridCol w="6174175"/>
              </a:tblGrid>
              <a:tr h="802550">
                <a:tc>
                  <a:txBody>
                    <a:bodyPr/>
                    <a:lstStyle/>
                    <a:p>
                      <a:pPr indent="0" lvl="0" marL="0" rtl="0" algn="l">
                        <a:spcBef>
                          <a:spcPts val="0"/>
                        </a:spcBef>
                        <a:spcAft>
                          <a:spcPts val="0"/>
                        </a:spcAft>
                        <a:buNone/>
                      </a:pPr>
                      <a:r>
                        <a:rPr lang="en" sz="1350">
                          <a:latin typeface="Lato"/>
                          <a:ea typeface="Lato"/>
                          <a:cs typeface="Lato"/>
                          <a:sym typeface="Lato"/>
                        </a:rPr>
                        <a:t>Your best friend, Sara, is jealous of the new friend you have made, Leila. One day during the carpool line, Sara begins to snicker and make mean comments about the car Leila’s mom drives. Leila overhears and is embarrassed; you know Leila’s mom lost her job. What should you do?</a:t>
                      </a:r>
                      <a:endParaRPr sz="1350">
                        <a:latin typeface="Lato"/>
                        <a:ea typeface="Lato"/>
                        <a:cs typeface="Lato"/>
                        <a:sym typeface="Lato"/>
                      </a:endParaRPr>
                    </a:p>
                  </a:txBody>
                  <a:tcPr marT="182875" marB="182875" marR="0" marL="0">
                    <a:lnL cap="flat" cmpd="sng" w="19050">
                      <a:solidFill>
                        <a:schemeClr val="dk1">
                          <a:alpha val="0"/>
                        </a:schemeClr>
                      </a:solidFill>
                      <a:prstDash val="dash"/>
                      <a:round/>
                      <a:headEnd len="sm" w="sm" type="none"/>
                      <a:tailEnd len="sm" w="sm" type="none"/>
                    </a:lnL>
                    <a:lnR cap="flat" cmpd="sng" w="19050">
                      <a:solidFill>
                        <a:schemeClr val="dk1">
                          <a:alpha val="0"/>
                        </a:schemeClr>
                      </a:solidFill>
                      <a:prstDash val="dash"/>
                      <a:round/>
                      <a:headEnd len="sm" w="sm" type="none"/>
                      <a:tailEnd len="sm" w="sm" type="none"/>
                    </a:lnR>
                    <a:lnT cap="flat" cmpd="sng" w="19050">
                      <a:solidFill>
                        <a:schemeClr val="dk1"/>
                      </a:solidFill>
                      <a:prstDash val="dash"/>
                      <a:round/>
                      <a:headEnd len="sm" w="sm" type="none"/>
                      <a:tailEnd len="sm" w="sm" type="none"/>
                    </a:lnT>
                    <a:lnB cap="flat" cmpd="sng" w="19050">
                      <a:solidFill>
                        <a:schemeClr val="dk1"/>
                      </a:solidFill>
                      <a:prstDash val="dash"/>
                      <a:round/>
                      <a:headEnd len="sm" w="sm" type="none"/>
                      <a:tailEnd len="sm" w="sm" type="none"/>
                    </a:lnB>
                  </a:tcPr>
                </a:tc>
              </a:tr>
              <a:tr h="1324375">
                <a:tc>
                  <a:txBody>
                    <a:bodyPr/>
                    <a:lstStyle/>
                    <a:p>
                      <a:pPr indent="0" lvl="0" marL="0" rtl="0" algn="l">
                        <a:spcBef>
                          <a:spcPts val="0"/>
                        </a:spcBef>
                        <a:spcAft>
                          <a:spcPts val="0"/>
                        </a:spcAft>
                        <a:buNone/>
                      </a:pPr>
                      <a:r>
                        <a:rPr lang="en" sz="1350">
                          <a:latin typeface="Lato"/>
                          <a:ea typeface="Lato"/>
                          <a:cs typeface="Lato"/>
                          <a:sym typeface="Lato"/>
                        </a:rPr>
                        <a:t>Your best friend, Mateo, has started to make fun of Chris for being a slow reader. At first you thought it was funny, but Mateo’s comments to Chris have become meaner. In fact, Chris is embarrassed now to read aloud to the class, and he puts his head down whenever he is called on to answer a question. Other students in the class still think Mateo’s comments and sneers are funny when Chris has to read. What should you do?</a:t>
                      </a:r>
                      <a:endParaRPr sz="1350">
                        <a:latin typeface="Lato"/>
                        <a:ea typeface="Lato"/>
                        <a:cs typeface="Lato"/>
                        <a:sym typeface="Lato"/>
                      </a:endParaRPr>
                    </a:p>
                  </a:txBody>
                  <a:tcPr marT="182875" marB="182875" marR="0" marL="0">
                    <a:lnL cap="flat" cmpd="sng" w="19050">
                      <a:solidFill>
                        <a:schemeClr val="dk1">
                          <a:alpha val="0"/>
                        </a:schemeClr>
                      </a:solidFill>
                      <a:prstDash val="dash"/>
                      <a:round/>
                      <a:headEnd len="sm" w="sm" type="none"/>
                      <a:tailEnd len="sm" w="sm" type="none"/>
                    </a:lnL>
                    <a:lnR cap="flat" cmpd="sng" w="19050">
                      <a:solidFill>
                        <a:schemeClr val="dk1">
                          <a:alpha val="0"/>
                        </a:schemeClr>
                      </a:solidFill>
                      <a:prstDash val="dash"/>
                      <a:round/>
                      <a:headEnd len="sm" w="sm" type="none"/>
                      <a:tailEnd len="sm" w="sm" type="none"/>
                    </a:lnR>
                    <a:lnT cap="flat" cmpd="sng" w="19050">
                      <a:solidFill>
                        <a:schemeClr val="dk1"/>
                      </a:solidFill>
                      <a:prstDash val="dash"/>
                      <a:round/>
                      <a:headEnd len="sm" w="sm" type="none"/>
                      <a:tailEnd len="sm" w="sm" type="none"/>
                    </a:lnT>
                    <a:lnB cap="flat" cmpd="sng" w="19050">
                      <a:solidFill>
                        <a:schemeClr val="dk1"/>
                      </a:solidFill>
                      <a:prstDash val="dash"/>
                      <a:round/>
                      <a:headEnd len="sm" w="sm" type="none"/>
                      <a:tailEnd len="sm" w="sm" type="none"/>
                    </a:lnB>
                  </a:tcPr>
                </a:tc>
              </a:tr>
              <a:tr h="538175">
                <a:tc>
                  <a:txBody>
                    <a:bodyPr/>
                    <a:lstStyle/>
                    <a:p>
                      <a:pPr indent="0" lvl="0" marL="0" rtl="0" algn="l">
                        <a:spcBef>
                          <a:spcPts val="0"/>
                        </a:spcBef>
                        <a:spcAft>
                          <a:spcPts val="0"/>
                        </a:spcAft>
                        <a:buNone/>
                      </a:pPr>
                      <a:r>
                        <a:rPr lang="en" sz="1350">
                          <a:latin typeface="Lato"/>
                          <a:ea typeface="Lato"/>
                          <a:cs typeface="Lato"/>
                          <a:sym typeface="Lato"/>
                        </a:rPr>
                        <a:t>A bully at school and several of his friends are surrounding a student at recess. They are making fun of his dirty sneakers. What should you do? </a:t>
                      </a:r>
                      <a:endParaRPr sz="1350">
                        <a:latin typeface="Lato"/>
                        <a:ea typeface="Lato"/>
                        <a:cs typeface="Lato"/>
                        <a:sym typeface="Lato"/>
                      </a:endParaRPr>
                    </a:p>
                  </a:txBody>
                  <a:tcPr marT="182875" marB="182875" marR="0" marL="0">
                    <a:lnL cap="flat" cmpd="sng" w="19050">
                      <a:solidFill>
                        <a:schemeClr val="dk1">
                          <a:alpha val="0"/>
                        </a:schemeClr>
                      </a:solidFill>
                      <a:prstDash val="dash"/>
                      <a:round/>
                      <a:headEnd len="sm" w="sm" type="none"/>
                      <a:tailEnd len="sm" w="sm" type="none"/>
                    </a:lnL>
                    <a:lnR cap="flat" cmpd="sng" w="19050">
                      <a:solidFill>
                        <a:schemeClr val="dk1">
                          <a:alpha val="0"/>
                        </a:schemeClr>
                      </a:solidFill>
                      <a:prstDash val="dash"/>
                      <a:round/>
                      <a:headEnd len="sm" w="sm" type="none"/>
                      <a:tailEnd len="sm" w="sm" type="none"/>
                    </a:lnR>
                    <a:lnT cap="flat" cmpd="sng" w="19050">
                      <a:solidFill>
                        <a:schemeClr val="dk1"/>
                      </a:solidFill>
                      <a:prstDash val="dash"/>
                      <a:round/>
                      <a:headEnd len="sm" w="sm" type="none"/>
                      <a:tailEnd len="sm" w="sm" type="none"/>
                    </a:lnT>
                    <a:lnB cap="flat" cmpd="sng" w="19050">
                      <a:solidFill>
                        <a:schemeClr val="dk1"/>
                      </a:solidFill>
                      <a:prstDash val="dash"/>
                      <a:round/>
                      <a:headEnd len="sm" w="sm" type="none"/>
                      <a:tailEnd len="sm" w="sm" type="none"/>
                    </a:lnB>
                  </a:tcPr>
                </a:tc>
              </a:tr>
              <a:tr h="529000">
                <a:tc>
                  <a:txBody>
                    <a:bodyPr/>
                    <a:lstStyle/>
                    <a:p>
                      <a:pPr indent="0" lvl="0" marL="0" rtl="0" algn="l">
                        <a:spcBef>
                          <a:spcPts val="0"/>
                        </a:spcBef>
                        <a:spcAft>
                          <a:spcPts val="0"/>
                        </a:spcAft>
                        <a:buNone/>
                      </a:pPr>
                      <a:r>
                        <a:rPr lang="en" sz="1350">
                          <a:latin typeface="Lato"/>
                          <a:ea typeface="Lato"/>
                          <a:cs typeface="Lato"/>
                          <a:sym typeface="Lato"/>
                        </a:rPr>
                        <a:t>Children are picking teams for a baseball game during PE. Two students are left, but the captains don’t want to pick them. What should you do?</a:t>
                      </a:r>
                      <a:endParaRPr sz="1350">
                        <a:latin typeface="Lato"/>
                        <a:ea typeface="Lato"/>
                        <a:cs typeface="Lato"/>
                        <a:sym typeface="Lato"/>
                      </a:endParaRPr>
                    </a:p>
                  </a:txBody>
                  <a:tcPr marT="182875" marB="182875" marR="0" marL="0">
                    <a:lnL cap="flat" cmpd="sng" w="19050">
                      <a:solidFill>
                        <a:schemeClr val="dk1">
                          <a:alpha val="0"/>
                        </a:schemeClr>
                      </a:solidFill>
                      <a:prstDash val="dash"/>
                      <a:round/>
                      <a:headEnd len="sm" w="sm" type="none"/>
                      <a:tailEnd len="sm" w="sm" type="none"/>
                    </a:lnL>
                    <a:lnR cap="flat" cmpd="sng" w="19050">
                      <a:solidFill>
                        <a:schemeClr val="dk1">
                          <a:alpha val="0"/>
                        </a:schemeClr>
                      </a:solidFill>
                      <a:prstDash val="dash"/>
                      <a:round/>
                      <a:headEnd len="sm" w="sm" type="none"/>
                      <a:tailEnd len="sm" w="sm" type="none"/>
                    </a:lnR>
                    <a:lnT cap="flat" cmpd="sng" w="19050">
                      <a:solidFill>
                        <a:schemeClr val="dk1"/>
                      </a:solidFill>
                      <a:prstDash val="dash"/>
                      <a:round/>
                      <a:headEnd len="sm" w="sm" type="none"/>
                      <a:tailEnd len="sm" w="sm" type="none"/>
                    </a:lnT>
                    <a:lnB cap="flat" cmpd="sng" w="19050">
                      <a:solidFill>
                        <a:schemeClr val="dk1"/>
                      </a:solidFill>
                      <a:prstDash val="dash"/>
                      <a:round/>
                      <a:headEnd len="sm" w="sm" type="none"/>
                      <a:tailEnd len="sm" w="sm" type="none"/>
                    </a:lnB>
                  </a:tcPr>
                </a:tc>
              </a:tr>
              <a:tr h="400275">
                <a:tc>
                  <a:txBody>
                    <a:bodyPr/>
                    <a:lstStyle/>
                    <a:p>
                      <a:pPr indent="0" lvl="0" marL="0" rtl="0" algn="l">
                        <a:spcBef>
                          <a:spcPts val="0"/>
                        </a:spcBef>
                        <a:spcAft>
                          <a:spcPts val="0"/>
                        </a:spcAft>
                        <a:buNone/>
                      </a:pPr>
                      <a:r>
                        <a:rPr lang="en" sz="1350">
                          <a:latin typeface="Lato"/>
                          <a:ea typeface="Lato"/>
                          <a:cs typeface="Lato"/>
                          <a:sym typeface="Lato"/>
                        </a:rPr>
                        <a:t>Shania is having a birthday party. The whole class is invited except for one student. What should you do? </a:t>
                      </a:r>
                      <a:endParaRPr sz="1350">
                        <a:latin typeface="Lato"/>
                        <a:ea typeface="Lato"/>
                        <a:cs typeface="Lato"/>
                        <a:sym typeface="Lato"/>
                      </a:endParaRPr>
                    </a:p>
                  </a:txBody>
                  <a:tcPr marT="182875" marB="182875" marR="0" marL="0">
                    <a:lnL cap="flat" cmpd="sng" w="19050">
                      <a:solidFill>
                        <a:schemeClr val="dk1">
                          <a:alpha val="0"/>
                        </a:schemeClr>
                      </a:solidFill>
                      <a:prstDash val="dash"/>
                      <a:round/>
                      <a:headEnd len="sm" w="sm" type="none"/>
                      <a:tailEnd len="sm" w="sm" type="none"/>
                    </a:lnL>
                    <a:lnR cap="flat" cmpd="sng" w="19050">
                      <a:solidFill>
                        <a:schemeClr val="dk1">
                          <a:alpha val="0"/>
                        </a:schemeClr>
                      </a:solidFill>
                      <a:prstDash val="dash"/>
                      <a:round/>
                      <a:headEnd len="sm" w="sm" type="none"/>
                      <a:tailEnd len="sm" w="sm" type="none"/>
                    </a:lnR>
                    <a:lnT cap="flat" cmpd="sng" w="19050">
                      <a:solidFill>
                        <a:schemeClr val="dk1"/>
                      </a:solidFill>
                      <a:prstDash val="dash"/>
                      <a:round/>
                      <a:headEnd len="sm" w="sm" type="none"/>
                      <a:tailEnd len="sm" w="sm" type="none"/>
                    </a:lnT>
                    <a:lnB cap="flat" cmpd="sng" w="19050">
                      <a:solidFill>
                        <a:schemeClr val="dk1"/>
                      </a:solidFill>
                      <a:prstDash val="dash"/>
                      <a:round/>
                      <a:headEnd len="sm" w="sm" type="none"/>
                      <a:tailEnd len="sm" w="sm" type="none"/>
                    </a:lnB>
                  </a:tcPr>
                </a:tc>
              </a:tr>
              <a:tr h="423925">
                <a:tc>
                  <a:txBody>
                    <a:bodyPr/>
                    <a:lstStyle/>
                    <a:p>
                      <a:pPr indent="0" lvl="0" marL="0" rtl="0" algn="l">
                        <a:spcBef>
                          <a:spcPts val="0"/>
                        </a:spcBef>
                        <a:spcAft>
                          <a:spcPts val="0"/>
                        </a:spcAft>
                        <a:buNone/>
                      </a:pPr>
                      <a:r>
                        <a:rPr lang="en" sz="1350">
                          <a:latin typeface="Lato"/>
                          <a:ea typeface="Lato"/>
                          <a:cs typeface="Lato"/>
                          <a:sym typeface="Lato"/>
                        </a:rPr>
                        <a:t>A new student comes into your classroom with big glasses. Some of the other kids in the class start to laugh. At lunch, he sits by himself. What should you do?</a:t>
                      </a:r>
                      <a:endParaRPr sz="1350">
                        <a:latin typeface="Lato"/>
                        <a:ea typeface="Lato"/>
                        <a:cs typeface="Lato"/>
                        <a:sym typeface="Lato"/>
                      </a:endParaRPr>
                    </a:p>
                  </a:txBody>
                  <a:tcPr marT="182875" marB="182875" marR="0" marL="0">
                    <a:lnL cap="flat" cmpd="sng" w="19050">
                      <a:solidFill>
                        <a:schemeClr val="dk1">
                          <a:alpha val="0"/>
                        </a:schemeClr>
                      </a:solidFill>
                      <a:prstDash val="dash"/>
                      <a:round/>
                      <a:headEnd len="sm" w="sm" type="none"/>
                      <a:tailEnd len="sm" w="sm" type="none"/>
                    </a:lnL>
                    <a:lnR cap="flat" cmpd="sng" w="19050">
                      <a:solidFill>
                        <a:schemeClr val="dk1">
                          <a:alpha val="0"/>
                        </a:schemeClr>
                      </a:solidFill>
                      <a:prstDash val="dash"/>
                      <a:round/>
                      <a:headEnd len="sm" w="sm" type="none"/>
                      <a:tailEnd len="sm" w="sm" type="none"/>
                    </a:lnR>
                    <a:lnT cap="flat" cmpd="sng" w="19050">
                      <a:solidFill>
                        <a:schemeClr val="dk1"/>
                      </a:solidFill>
                      <a:prstDash val="dash"/>
                      <a:round/>
                      <a:headEnd len="sm" w="sm" type="none"/>
                      <a:tailEnd len="sm" w="sm" type="none"/>
                    </a:lnT>
                    <a:lnB cap="flat" cmpd="sng" w="19050">
                      <a:solidFill>
                        <a:schemeClr val="dk1"/>
                      </a:solidFill>
                      <a:prstDash val="dash"/>
                      <a:round/>
                      <a:headEnd len="sm" w="sm" type="none"/>
                      <a:tailEnd len="sm" w="sm" type="none"/>
                    </a:lnB>
                  </a:tcPr>
                </a:tc>
              </a:tr>
              <a:tr h="633600">
                <a:tc>
                  <a:txBody>
                    <a:bodyPr/>
                    <a:lstStyle/>
                    <a:p>
                      <a:pPr indent="0" lvl="0" marL="0" rtl="0" algn="l">
                        <a:spcBef>
                          <a:spcPts val="0"/>
                        </a:spcBef>
                        <a:spcAft>
                          <a:spcPts val="0"/>
                        </a:spcAft>
                        <a:buNone/>
                      </a:pPr>
                      <a:r>
                        <a:rPr lang="en" sz="1350">
                          <a:latin typeface="Lato"/>
                          <a:ea typeface="Lato"/>
                          <a:cs typeface="Lato"/>
                          <a:sym typeface="Lato"/>
                        </a:rPr>
                        <a:t>A message making fun of a classmate has been sent to you and other students in your class.  The classmate who is being made fun of does not know about the secret group message. What should you do?</a:t>
                      </a:r>
                      <a:endParaRPr sz="1350">
                        <a:latin typeface="Lato"/>
                        <a:ea typeface="Lato"/>
                        <a:cs typeface="Lato"/>
                        <a:sym typeface="Lato"/>
                      </a:endParaRPr>
                    </a:p>
                  </a:txBody>
                  <a:tcPr marT="182875" marB="182875" marR="0" marL="0">
                    <a:lnL cap="flat" cmpd="sng" w="19050">
                      <a:solidFill>
                        <a:schemeClr val="dk1">
                          <a:alpha val="0"/>
                        </a:schemeClr>
                      </a:solidFill>
                      <a:prstDash val="dash"/>
                      <a:round/>
                      <a:headEnd len="sm" w="sm" type="none"/>
                      <a:tailEnd len="sm" w="sm" type="none"/>
                    </a:lnL>
                    <a:lnR cap="flat" cmpd="sng" w="19050">
                      <a:solidFill>
                        <a:schemeClr val="dk1">
                          <a:alpha val="0"/>
                        </a:schemeClr>
                      </a:solidFill>
                      <a:prstDash val="dash"/>
                      <a:round/>
                      <a:headEnd len="sm" w="sm" type="none"/>
                      <a:tailEnd len="sm" w="sm" type="none"/>
                    </a:lnR>
                    <a:lnT cap="flat" cmpd="sng" w="19050">
                      <a:solidFill>
                        <a:schemeClr val="dk1"/>
                      </a:solidFill>
                      <a:prstDash val="dash"/>
                      <a:round/>
                      <a:headEnd len="sm" w="sm" type="none"/>
                      <a:tailEnd len="sm" w="sm" type="none"/>
                    </a:lnT>
                    <a:lnB cap="flat" cmpd="sng" w="19050">
                      <a:solidFill>
                        <a:schemeClr val="dk1"/>
                      </a:solidFill>
                      <a:prstDash val="dash"/>
                      <a:round/>
                      <a:headEnd len="sm" w="sm" type="none"/>
                      <a:tailEnd len="sm" w="sm" type="none"/>
                    </a:lnB>
                  </a:tcPr>
                </a:tc>
              </a:tr>
              <a:tr h="554625">
                <a:tc>
                  <a:txBody>
                    <a:bodyPr/>
                    <a:lstStyle/>
                    <a:p>
                      <a:pPr indent="0" lvl="0" marL="0" rtl="0" algn="l">
                        <a:spcBef>
                          <a:spcPts val="0"/>
                        </a:spcBef>
                        <a:spcAft>
                          <a:spcPts val="0"/>
                        </a:spcAft>
                        <a:buNone/>
                      </a:pPr>
                      <a:r>
                        <a:rPr lang="en" sz="1350">
                          <a:latin typeface="Lato"/>
                          <a:ea typeface="Lato"/>
                          <a:cs typeface="Lato"/>
                          <a:sym typeface="Lato"/>
                        </a:rPr>
                        <a:t>Kayla got a new haircut, and the hairdresser accidentally cut her hair shorter than she wanted it. All of your friends are saying she looks like a boy. Kayla is upset. What should you do?</a:t>
                      </a:r>
                      <a:endParaRPr sz="1350">
                        <a:latin typeface="Lato"/>
                        <a:ea typeface="Lato"/>
                        <a:cs typeface="Lato"/>
                        <a:sym typeface="Lato"/>
                      </a:endParaRPr>
                    </a:p>
                  </a:txBody>
                  <a:tcPr marT="182875" marB="182875" marR="0" marL="0">
                    <a:lnL cap="flat" cmpd="sng" w="19050">
                      <a:solidFill>
                        <a:schemeClr val="dk1">
                          <a:alpha val="0"/>
                        </a:schemeClr>
                      </a:solidFill>
                      <a:prstDash val="dash"/>
                      <a:round/>
                      <a:headEnd len="sm" w="sm" type="none"/>
                      <a:tailEnd len="sm" w="sm" type="none"/>
                    </a:lnL>
                    <a:lnR cap="flat" cmpd="sng" w="19050">
                      <a:solidFill>
                        <a:schemeClr val="dk1">
                          <a:alpha val="0"/>
                        </a:schemeClr>
                      </a:solidFill>
                      <a:prstDash val="dash"/>
                      <a:round/>
                      <a:headEnd len="sm" w="sm" type="none"/>
                      <a:tailEnd len="sm" w="sm" type="none"/>
                    </a:lnR>
                    <a:lnT cap="flat" cmpd="sng" w="19050">
                      <a:solidFill>
                        <a:schemeClr val="dk1"/>
                      </a:solidFill>
                      <a:prstDash val="dash"/>
                      <a:round/>
                      <a:headEnd len="sm" w="sm" type="none"/>
                      <a:tailEnd len="sm" w="sm" type="none"/>
                    </a:lnT>
                    <a:lnB cap="flat" cmpd="sng" w="19050">
                      <a:solidFill>
                        <a:schemeClr val="dk1"/>
                      </a:solidFill>
                      <a:prstDash val="dash"/>
                      <a:round/>
                      <a:headEnd len="sm" w="sm" type="none"/>
                      <a:tailEnd len="sm" w="sm" type="none"/>
                    </a:lnB>
                  </a:tcPr>
                </a:tc>
              </a:tr>
            </a:tbl>
          </a:graphicData>
        </a:graphic>
      </p:graphicFrame>
      <p:sp>
        <p:nvSpPr>
          <p:cNvPr id="60" name="Google Shape;60;p13"/>
          <p:cNvSpPr txBox="1"/>
          <p:nvPr/>
        </p:nvSpPr>
        <p:spPr>
          <a:xfrm rot="10800000">
            <a:off x="6843375" y="1223700"/>
            <a:ext cx="3585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200"/>
              <a:t>✂</a:t>
            </a:r>
            <a:endParaRPr sz="22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