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1710" y="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D953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5" y="9392750"/>
            <a:ext cx="1373850" cy="665651"/>
          </a:xfrm>
          <a:prstGeom prst="rect">
            <a:avLst/>
          </a:prstGeom>
          <a:noFill/>
          <a:ln>
            <a:noFill/>
          </a:ln>
        </p:spPr>
      </p:pic>
      <p:sp>
        <p:nvSpPr>
          <p:cNvPr id="56" name="Google Shape;56;p13"/>
          <p:cNvSpPr txBox="1"/>
          <p:nvPr/>
        </p:nvSpPr>
        <p:spPr>
          <a:xfrm rot="-5400000">
            <a:off x="-910175" y="87446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KINDERGARTEN - SECOND GRADE  |  KINDNESS</a:t>
            </a:r>
            <a:endParaRPr sz="1100" b="1">
              <a:solidFill>
                <a:schemeClr val="lt1"/>
              </a:solidFill>
              <a:latin typeface="Lato"/>
              <a:ea typeface="Lato"/>
              <a:cs typeface="Lato"/>
              <a:sym typeface="Lato"/>
            </a:endParaRPr>
          </a:p>
        </p:txBody>
      </p:sp>
      <p:sp>
        <p:nvSpPr>
          <p:cNvPr id="58" name="Google Shape;58;p13"/>
          <p:cNvSpPr txBox="1"/>
          <p:nvPr/>
        </p:nvSpPr>
        <p:spPr>
          <a:xfrm>
            <a:off x="920700" y="946750"/>
            <a:ext cx="5981100" cy="8082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 sz="4050">
                <a:solidFill>
                  <a:schemeClr val="dk1"/>
                </a:solidFill>
                <a:latin typeface="Lato"/>
                <a:ea typeface="Lato"/>
                <a:cs typeface="Lato"/>
                <a:sym typeface="Lato"/>
              </a:rPr>
              <a:t>THE LION &amp; THE MOUSE</a:t>
            </a:r>
            <a:endParaRPr sz="4900">
              <a:latin typeface="Lato"/>
              <a:ea typeface="Lato"/>
              <a:cs typeface="Lato"/>
              <a:sym typeface="Lato"/>
            </a:endParaRPr>
          </a:p>
        </p:txBody>
      </p:sp>
      <p:pic>
        <p:nvPicPr>
          <p:cNvPr id="59" name="Google Shape;59;p13"/>
          <p:cNvPicPr preferRelativeResize="0"/>
          <p:nvPr/>
        </p:nvPicPr>
        <p:blipFill>
          <a:blip r:embed="rId4">
            <a:alphaModFix/>
          </a:blip>
          <a:stretch>
            <a:fillRect/>
          </a:stretch>
        </p:blipFill>
        <p:spPr>
          <a:xfrm>
            <a:off x="4596718" y="5935815"/>
            <a:ext cx="3186000" cy="3555830"/>
          </a:xfrm>
          <a:prstGeom prst="rect">
            <a:avLst/>
          </a:prstGeom>
          <a:noFill/>
          <a:ln>
            <a:noFill/>
          </a:ln>
        </p:spPr>
      </p:pic>
      <p:sp>
        <p:nvSpPr>
          <p:cNvPr id="60" name="Google Shape;60;p13"/>
          <p:cNvSpPr txBox="1"/>
          <p:nvPr/>
        </p:nvSpPr>
        <p:spPr>
          <a:xfrm>
            <a:off x="918150" y="1881900"/>
            <a:ext cx="5981100" cy="6464700"/>
          </a:xfrm>
          <a:prstGeom prst="rect">
            <a:avLst/>
          </a:prstGeom>
          <a:noFill/>
          <a:ln>
            <a:noFill/>
          </a:ln>
        </p:spPr>
        <p:txBody>
          <a:bodyPr spcFirstLastPara="1" wrap="square" lIns="91425" tIns="91425" rIns="91425" bIns="91425" anchor="t" anchorCtr="0">
            <a:spAutoFit/>
          </a:bodyPr>
          <a:lstStyle/>
          <a:p>
            <a:pPr marL="0" lvl="0" indent="182880" algn="l" rtl="0">
              <a:spcBef>
                <a:spcPts val="0"/>
              </a:spcBef>
              <a:spcAft>
                <a:spcPts val="0"/>
              </a:spcAft>
              <a:buNone/>
            </a:pPr>
            <a:r>
              <a:rPr lang="en" sz="1700" dirty="0">
                <a:latin typeface="Lato"/>
                <a:ea typeface="Lato"/>
                <a:cs typeface="Lato"/>
                <a:sym typeface="Lato"/>
              </a:rPr>
              <a:t>A Lion lay asleep in the forest, his great head resting on his paws. A timid little Mouse came upon him unexpectedly, and in her fright and haste to get away, ran across the Lion's nose. Roused from his nap, the Lion laid his huge paw angrily on the tiny creature to kill her.</a:t>
            </a:r>
            <a:endParaRPr sz="1700" dirty="0">
              <a:latin typeface="Lato"/>
              <a:ea typeface="Lato"/>
              <a:cs typeface="Lato"/>
              <a:sym typeface="Lato"/>
            </a:endParaRPr>
          </a:p>
          <a:p>
            <a:pPr marL="0" lvl="0" indent="0" algn="l" rtl="0">
              <a:spcBef>
                <a:spcPts val="0"/>
              </a:spcBef>
              <a:spcAft>
                <a:spcPts val="0"/>
              </a:spcAft>
              <a:buNone/>
            </a:pPr>
            <a:endParaRPr sz="1700" dirty="0">
              <a:latin typeface="Lato"/>
              <a:ea typeface="Lato"/>
              <a:cs typeface="Lato"/>
              <a:sym typeface="Lato"/>
            </a:endParaRPr>
          </a:p>
          <a:p>
            <a:pPr marL="0" lvl="0" indent="182880" algn="l" rtl="0">
              <a:spcBef>
                <a:spcPts val="0"/>
              </a:spcBef>
              <a:spcAft>
                <a:spcPts val="0"/>
              </a:spcAft>
              <a:buNone/>
            </a:pPr>
            <a:r>
              <a:rPr lang="en" sz="1700" dirty="0">
                <a:latin typeface="Lato"/>
                <a:ea typeface="Lato"/>
                <a:cs typeface="Lato"/>
                <a:sym typeface="Lato"/>
              </a:rPr>
              <a:t>"Spare me!" begged the poor Mouse. "Please let me go and some day I will surely repay you."</a:t>
            </a:r>
            <a:endParaRPr sz="1700" dirty="0">
              <a:latin typeface="Lato"/>
              <a:ea typeface="Lato"/>
              <a:cs typeface="Lato"/>
              <a:sym typeface="Lato"/>
            </a:endParaRPr>
          </a:p>
          <a:p>
            <a:pPr marL="0" lvl="0" indent="0" algn="l" rtl="0">
              <a:spcBef>
                <a:spcPts val="0"/>
              </a:spcBef>
              <a:spcAft>
                <a:spcPts val="0"/>
              </a:spcAft>
              <a:buNone/>
            </a:pPr>
            <a:endParaRPr sz="1700" dirty="0">
              <a:latin typeface="Lato"/>
              <a:ea typeface="Lato"/>
              <a:cs typeface="Lato"/>
              <a:sym typeface="Lato"/>
            </a:endParaRPr>
          </a:p>
          <a:p>
            <a:pPr marL="0" lvl="0" indent="182880" algn="l" rtl="0">
              <a:spcBef>
                <a:spcPts val="0"/>
              </a:spcBef>
              <a:spcAft>
                <a:spcPts val="0"/>
              </a:spcAft>
              <a:buNone/>
            </a:pPr>
            <a:r>
              <a:rPr lang="en" sz="1700" dirty="0">
                <a:latin typeface="Lato"/>
                <a:ea typeface="Lato"/>
                <a:cs typeface="Lato"/>
                <a:sym typeface="Lato"/>
              </a:rPr>
              <a:t>The Lion was much amused to think that a Mouse could ever help him. But he was generous and finally let the Mouse go.</a:t>
            </a:r>
            <a:endParaRPr sz="1700" dirty="0">
              <a:latin typeface="Lato"/>
              <a:ea typeface="Lato"/>
              <a:cs typeface="Lato"/>
              <a:sym typeface="Lato"/>
            </a:endParaRPr>
          </a:p>
          <a:p>
            <a:pPr marL="0" lvl="0" indent="0" algn="l" rtl="0">
              <a:spcBef>
                <a:spcPts val="0"/>
              </a:spcBef>
              <a:spcAft>
                <a:spcPts val="0"/>
              </a:spcAft>
              <a:buNone/>
            </a:pPr>
            <a:endParaRPr sz="1700" dirty="0">
              <a:latin typeface="Lato"/>
              <a:ea typeface="Lato"/>
              <a:cs typeface="Lato"/>
              <a:sym typeface="Lato"/>
            </a:endParaRPr>
          </a:p>
          <a:p>
            <a:pPr marL="0" lvl="0" indent="182880" algn="l" rtl="0">
              <a:spcBef>
                <a:spcPts val="0"/>
              </a:spcBef>
              <a:spcAft>
                <a:spcPts val="0"/>
              </a:spcAft>
              <a:buNone/>
            </a:pPr>
            <a:r>
              <a:rPr lang="en" sz="1700" dirty="0">
                <a:latin typeface="Lato"/>
                <a:ea typeface="Lato"/>
                <a:cs typeface="Lato"/>
                <a:sym typeface="Lato"/>
              </a:rPr>
              <a:t>Some days later, while stalking his prey in the forest, the Lion was caught in the toils of a hunter's net. Unable to free himself, he filled the forest with his angry roaring.  The</a:t>
            </a:r>
            <a:endParaRPr sz="1700" dirty="0">
              <a:latin typeface="Lato"/>
              <a:ea typeface="Lato"/>
              <a:cs typeface="Lato"/>
              <a:sym typeface="Lato"/>
            </a:endParaRPr>
          </a:p>
          <a:p>
            <a:pPr marL="0" lvl="0" indent="0" algn="l" rtl="0">
              <a:spcBef>
                <a:spcPts val="0"/>
              </a:spcBef>
              <a:spcAft>
                <a:spcPts val="0"/>
              </a:spcAft>
              <a:buNone/>
            </a:pPr>
            <a:r>
              <a:rPr lang="en" sz="1700" dirty="0">
                <a:latin typeface="Lato"/>
                <a:ea typeface="Lato"/>
                <a:cs typeface="Lato"/>
                <a:sym typeface="Lato"/>
              </a:rPr>
              <a:t>Mouse knew the voice and quickly found the </a:t>
            </a:r>
            <a:endParaRPr sz="1700" dirty="0">
              <a:latin typeface="Lato"/>
              <a:ea typeface="Lato"/>
              <a:cs typeface="Lato"/>
              <a:sym typeface="Lato"/>
            </a:endParaRPr>
          </a:p>
          <a:p>
            <a:pPr marL="0" lvl="0" indent="0" algn="l" rtl="0">
              <a:spcBef>
                <a:spcPts val="0"/>
              </a:spcBef>
              <a:spcAft>
                <a:spcPts val="0"/>
              </a:spcAft>
              <a:buNone/>
            </a:pPr>
            <a:r>
              <a:rPr lang="en" sz="1700" dirty="0">
                <a:latin typeface="Lato"/>
                <a:ea typeface="Lato"/>
                <a:cs typeface="Lato"/>
                <a:sym typeface="Lato"/>
              </a:rPr>
              <a:t>Lion struggling in the net.  Running to one of </a:t>
            </a:r>
            <a:endParaRPr sz="1700" dirty="0">
              <a:latin typeface="Lato"/>
              <a:ea typeface="Lato"/>
              <a:cs typeface="Lato"/>
              <a:sym typeface="Lato"/>
            </a:endParaRPr>
          </a:p>
          <a:p>
            <a:pPr marL="0" lvl="0" indent="0" algn="l" rtl="0">
              <a:spcBef>
                <a:spcPts val="0"/>
              </a:spcBef>
              <a:spcAft>
                <a:spcPts val="0"/>
              </a:spcAft>
              <a:buNone/>
            </a:pPr>
            <a:r>
              <a:rPr lang="en" sz="1700" dirty="0">
                <a:latin typeface="Lato"/>
                <a:ea typeface="Lato"/>
                <a:cs typeface="Lato"/>
                <a:sym typeface="Lato"/>
              </a:rPr>
              <a:t>the great ropes that bound him, she gnawed</a:t>
            </a:r>
            <a:endParaRPr sz="1700" dirty="0">
              <a:latin typeface="Lato"/>
              <a:ea typeface="Lato"/>
              <a:cs typeface="Lato"/>
              <a:sym typeface="Lato"/>
            </a:endParaRPr>
          </a:p>
          <a:p>
            <a:pPr marL="0" lvl="0" indent="0" algn="l" rtl="0">
              <a:spcBef>
                <a:spcPts val="0"/>
              </a:spcBef>
              <a:spcAft>
                <a:spcPts val="0"/>
              </a:spcAft>
              <a:buNone/>
            </a:pPr>
            <a:r>
              <a:rPr lang="en" sz="1700" dirty="0">
                <a:latin typeface="Lato"/>
                <a:ea typeface="Lato"/>
                <a:cs typeface="Lato"/>
                <a:sym typeface="Lato"/>
              </a:rPr>
              <a:t>it until it parted, and soon the Lion was free.</a:t>
            </a:r>
            <a:endParaRPr sz="1700" dirty="0">
              <a:latin typeface="Lato"/>
              <a:ea typeface="Lato"/>
              <a:cs typeface="Lato"/>
              <a:sym typeface="Lato"/>
            </a:endParaRPr>
          </a:p>
          <a:p>
            <a:pPr marL="0" lvl="0" indent="0" algn="l" rtl="0">
              <a:spcBef>
                <a:spcPts val="0"/>
              </a:spcBef>
              <a:spcAft>
                <a:spcPts val="0"/>
              </a:spcAft>
              <a:buNone/>
            </a:pPr>
            <a:endParaRPr sz="1700" dirty="0">
              <a:latin typeface="Lato"/>
              <a:ea typeface="Lato"/>
              <a:cs typeface="Lato"/>
              <a:sym typeface="Lato"/>
            </a:endParaRPr>
          </a:p>
          <a:p>
            <a:pPr marL="0" lvl="0" indent="182880" algn="l" rtl="0">
              <a:spcBef>
                <a:spcPts val="0"/>
              </a:spcBef>
              <a:spcAft>
                <a:spcPts val="0"/>
              </a:spcAft>
              <a:buNone/>
            </a:pPr>
            <a:r>
              <a:rPr lang="en" sz="1700" dirty="0">
                <a:latin typeface="Lato"/>
                <a:ea typeface="Lato"/>
                <a:cs typeface="Lato"/>
                <a:sym typeface="Lato"/>
              </a:rPr>
              <a:t>"You laughed when I said I would repay </a:t>
            </a:r>
            <a:endParaRPr sz="1700" dirty="0">
              <a:latin typeface="Lato"/>
              <a:ea typeface="Lato"/>
              <a:cs typeface="Lato"/>
              <a:sym typeface="Lato"/>
            </a:endParaRPr>
          </a:p>
          <a:p>
            <a:pPr marL="0" lvl="0" indent="0" algn="l" rtl="0">
              <a:spcBef>
                <a:spcPts val="0"/>
              </a:spcBef>
              <a:spcAft>
                <a:spcPts val="0"/>
              </a:spcAft>
              <a:buNone/>
            </a:pPr>
            <a:r>
              <a:rPr lang="en" sz="1700" dirty="0">
                <a:latin typeface="Lato"/>
                <a:ea typeface="Lato"/>
                <a:cs typeface="Lato"/>
                <a:sym typeface="Lato"/>
              </a:rPr>
              <a:t>you," said the Mouse. "Now you see that </a:t>
            </a:r>
            <a:endParaRPr sz="1700" dirty="0">
              <a:latin typeface="Lato"/>
              <a:ea typeface="Lato"/>
              <a:cs typeface="Lato"/>
              <a:sym typeface="Lato"/>
            </a:endParaRPr>
          </a:p>
          <a:p>
            <a:pPr marL="0" lvl="0" indent="0" algn="l" rtl="0">
              <a:spcBef>
                <a:spcPts val="0"/>
              </a:spcBef>
              <a:spcAft>
                <a:spcPts val="0"/>
              </a:spcAft>
              <a:buNone/>
            </a:pPr>
            <a:r>
              <a:rPr lang="en" sz="1700" dirty="0">
                <a:latin typeface="Lato"/>
                <a:ea typeface="Lato"/>
                <a:cs typeface="Lato"/>
                <a:sym typeface="Lato"/>
              </a:rPr>
              <a:t>even a Mouse can help a Lion."</a:t>
            </a:r>
            <a:endParaRPr sz="1700" dirty="0">
              <a:latin typeface="Lato"/>
              <a:ea typeface="Lato"/>
              <a:cs typeface="Lato"/>
              <a:sym typeface="Lato"/>
            </a:endParaRPr>
          </a:p>
          <a:p>
            <a:pPr marL="0" lvl="0" indent="0" algn="l" rtl="0">
              <a:spcBef>
                <a:spcPts val="0"/>
              </a:spcBef>
              <a:spcAft>
                <a:spcPts val="0"/>
              </a:spcAft>
              <a:buNone/>
            </a:pPr>
            <a:endParaRPr sz="1700" b="1"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231</Words>
  <Application>Microsoft Office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2022-08-28T16:58:48Z</dcterms:modified>
</cp:coreProperties>
</file>