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77"/>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FC40591-91E6-49FD-B0E6-361E801999B1}">
  <a:tblStyle styleId="{DFC40591-91E6-49FD-B0E6-361E801999B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2"/>
  </p:normalViewPr>
  <p:slideViewPr>
    <p:cSldViewPr snapToGrid="0">
      <p:cViewPr>
        <p:scale>
          <a:sx n="140" d="100"/>
          <a:sy n="140" d="100"/>
        </p:scale>
        <p:origin x="1984" y="-283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5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202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202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202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202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rot="-5400000">
            <a:off x="-1037973" y="8388257"/>
            <a:ext cx="28089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5" name="Google Shape;55;p13"/>
          <p:cNvSpPr txBox="1"/>
          <p:nvPr/>
        </p:nvSpPr>
        <p:spPr>
          <a:xfrm>
            <a:off x="953010" y="805200"/>
            <a:ext cx="5999100" cy="669600"/>
          </a:xfrm>
          <a:prstGeom prst="rect">
            <a:avLst/>
          </a:prstGeom>
          <a:noFill/>
          <a:ln>
            <a:noFill/>
          </a:ln>
        </p:spPr>
        <p:txBody>
          <a:bodyPr spcFirstLastPara="1" wrap="square" lIns="91425" tIns="91425" rIns="91425" bIns="91425" anchor="ctr" anchorCtr="0">
            <a:spAutoFit/>
          </a:bodyPr>
          <a:lstStyle/>
          <a:p>
            <a:pPr marL="0" lvl="0" indent="0" algn="ctr" rtl="0">
              <a:lnSpc>
                <a:spcPct val="150000"/>
              </a:lnSpc>
              <a:spcBef>
                <a:spcPts val="0"/>
              </a:spcBef>
              <a:spcAft>
                <a:spcPts val="0"/>
              </a:spcAft>
              <a:buNone/>
            </a:pPr>
            <a:r>
              <a:rPr lang="en" sz="3150">
                <a:solidFill>
                  <a:schemeClr val="dk1"/>
                </a:solidFill>
                <a:latin typeface="Lato"/>
                <a:ea typeface="Lato"/>
                <a:cs typeface="Lato"/>
                <a:sym typeface="Lato"/>
              </a:rPr>
              <a:t>I-MESSAGES</a:t>
            </a:r>
            <a:endParaRPr sz="3150">
              <a:latin typeface="Lato"/>
              <a:ea typeface="Lato"/>
              <a:cs typeface="Lato"/>
              <a:sym typeface="Lato"/>
            </a:endParaRPr>
          </a:p>
        </p:txBody>
      </p:sp>
      <p:sp>
        <p:nvSpPr>
          <p:cNvPr id="56" name="Google Shape;56;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txBox="1"/>
          <p:nvPr/>
        </p:nvSpPr>
        <p:spPr>
          <a:xfrm>
            <a:off x="1321050"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rgbClr val="FFFFFF"/>
                </a:solidFill>
                <a:latin typeface="Lato"/>
                <a:ea typeface="Lato"/>
                <a:cs typeface="Lato"/>
                <a:sym typeface="Lato"/>
              </a:rPr>
              <a:t>RESOLVING CONFLICTS | USING COMMUNICATION SKILLS EFFECTIVELY</a:t>
            </a:r>
            <a:endParaRPr sz="1100" b="1">
              <a:solidFill>
                <a:srgbClr val="FFFFFF"/>
              </a:solidFill>
              <a:latin typeface="Lato"/>
              <a:ea typeface="Lato"/>
              <a:cs typeface="Lato"/>
              <a:sym typeface="Lato"/>
            </a:endParaRPr>
          </a:p>
        </p:txBody>
      </p:sp>
      <p:pic>
        <p:nvPicPr>
          <p:cNvPr id="58" name="Google Shape;58;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9" name="Google Shape;59;p13"/>
          <p:cNvSpPr txBox="1"/>
          <p:nvPr/>
        </p:nvSpPr>
        <p:spPr>
          <a:xfrm>
            <a:off x="953000" y="1702788"/>
            <a:ext cx="5999100" cy="794100"/>
          </a:xfrm>
          <a:prstGeom prst="rect">
            <a:avLst/>
          </a:prstGeom>
          <a:noFill/>
          <a:ln>
            <a:noFill/>
          </a:ln>
        </p:spPr>
        <p:txBody>
          <a:bodyPr spcFirstLastPara="1" wrap="square" lIns="91425" tIns="91425" rIns="91425" bIns="91425" anchor="t" anchorCtr="0">
            <a:spAutoFit/>
          </a:bodyPr>
          <a:lstStyle/>
          <a:p>
            <a:pPr marL="114300" lvl="0" indent="0" algn="just" rtl="0">
              <a:lnSpc>
                <a:spcPct val="115000"/>
              </a:lnSpc>
              <a:spcBef>
                <a:spcPts val="0"/>
              </a:spcBef>
              <a:spcAft>
                <a:spcPts val="0"/>
              </a:spcAft>
              <a:buClr>
                <a:schemeClr val="dk1"/>
              </a:buClr>
              <a:buSzPts val="1100"/>
              <a:buFont typeface="Arial"/>
              <a:buNone/>
            </a:pPr>
            <a:r>
              <a:rPr lang="en" sz="1200" b="1">
                <a:solidFill>
                  <a:schemeClr val="dk1"/>
                </a:solidFill>
                <a:latin typeface="Lato"/>
                <a:ea typeface="Lato"/>
                <a:cs typeface="Lato"/>
                <a:sym typeface="Lato"/>
              </a:rPr>
              <a:t>I-messages are a great way to explain yourself when you are upset. When you use them, people are more likely to listen to you and to respond without becoming angry and defensive. Read the example, and then try to write your own I-messages.</a:t>
            </a:r>
            <a:endParaRPr sz="1200" b="1">
              <a:solidFill>
                <a:schemeClr val="dk1"/>
              </a:solidFill>
              <a:latin typeface="Lato"/>
              <a:ea typeface="Lato"/>
              <a:cs typeface="Lato"/>
              <a:sym typeface="Lato"/>
            </a:endParaRPr>
          </a:p>
        </p:txBody>
      </p:sp>
      <p:sp>
        <p:nvSpPr>
          <p:cNvPr id="60" name="Google Shape;60;p13"/>
          <p:cNvSpPr/>
          <p:nvPr/>
        </p:nvSpPr>
        <p:spPr>
          <a:xfrm>
            <a:off x="918075" y="2520713"/>
            <a:ext cx="5981100" cy="1895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3"/>
          <p:cNvSpPr/>
          <p:nvPr/>
        </p:nvSpPr>
        <p:spPr>
          <a:xfrm>
            <a:off x="962000" y="2566091"/>
            <a:ext cx="5892000" cy="18123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3"/>
          <p:cNvSpPr txBox="1"/>
          <p:nvPr/>
        </p:nvSpPr>
        <p:spPr>
          <a:xfrm>
            <a:off x="1113800" y="2615338"/>
            <a:ext cx="5637600" cy="774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latin typeface="Lato"/>
                <a:ea typeface="Lato"/>
                <a:cs typeface="Lato"/>
                <a:sym typeface="Lato"/>
              </a:rPr>
              <a:t>EXAMPLE</a:t>
            </a:r>
            <a:endParaRPr b="1">
              <a:latin typeface="Lato"/>
              <a:ea typeface="Lato"/>
              <a:cs typeface="Lato"/>
              <a:sym typeface="Lato"/>
            </a:endParaRPr>
          </a:p>
          <a:p>
            <a:pPr marL="0" lvl="0" indent="0" algn="l" rtl="0">
              <a:lnSpc>
                <a:spcPct val="115000"/>
              </a:lnSpc>
              <a:spcBef>
                <a:spcPts val="0"/>
              </a:spcBef>
              <a:spcAft>
                <a:spcPts val="0"/>
              </a:spcAft>
              <a:buNone/>
            </a:pPr>
            <a:endParaRPr sz="900">
              <a:solidFill>
                <a:schemeClr val="dk1"/>
              </a:solidFill>
              <a:latin typeface="Lato"/>
              <a:ea typeface="Lato"/>
              <a:cs typeface="Lato"/>
              <a:sym typeface="Lato"/>
            </a:endParaRPr>
          </a:p>
          <a:p>
            <a:pPr marL="0" lvl="0" indent="0" algn="l" rtl="0">
              <a:lnSpc>
                <a:spcPct val="115000"/>
              </a:lnSpc>
              <a:spcBef>
                <a:spcPts val="0"/>
              </a:spcBef>
              <a:spcAft>
                <a:spcPts val="0"/>
              </a:spcAft>
              <a:buNone/>
            </a:pPr>
            <a:r>
              <a:rPr lang="en">
                <a:solidFill>
                  <a:schemeClr val="dk1"/>
                </a:solidFill>
                <a:latin typeface="Lato"/>
                <a:ea typeface="Lato"/>
                <a:cs typeface="Lato"/>
                <a:sym typeface="Lato"/>
              </a:rPr>
              <a:t>Someone in your household often forgets to give you your messages.</a:t>
            </a:r>
            <a:endParaRPr b="1"/>
          </a:p>
        </p:txBody>
      </p:sp>
      <p:sp>
        <p:nvSpPr>
          <p:cNvPr id="63" name="Google Shape;63;p13"/>
          <p:cNvSpPr txBox="1"/>
          <p:nvPr/>
        </p:nvSpPr>
        <p:spPr>
          <a:xfrm>
            <a:off x="1182325" y="3334638"/>
            <a:ext cx="4935000" cy="10467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n"/>
              <a:t>I feel</a:t>
            </a:r>
            <a:endParaRPr/>
          </a:p>
          <a:p>
            <a:pPr marL="0" lvl="0" indent="0" algn="l" rtl="0">
              <a:lnSpc>
                <a:spcPct val="150000"/>
              </a:lnSpc>
              <a:spcBef>
                <a:spcPts val="0"/>
              </a:spcBef>
              <a:spcAft>
                <a:spcPts val="0"/>
              </a:spcAft>
              <a:buNone/>
            </a:pPr>
            <a:r>
              <a:rPr lang="en"/>
              <a:t>when you</a:t>
            </a:r>
            <a:endParaRPr/>
          </a:p>
          <a:p>
            <a:pPr marL="0" lvl="0" indent="0" algn="l" rtl="0">
              <a:lnSpc>
                <a:spcPct val="150000"/>
              </a:lnSpc>
              <a:spcBef>
                <a:spcPts val="0"/>
              </a:spcBef>
              <a:spcAft>
                <a:spcPts val="0"/>
              </a:spcAft>
              <a:buNone/>
            </a:pPr>
            <a:r>
              <a:rPr lang="en"/>
              <a:t>because</a:t>
            </a:r>
            <a:endParaRPr/>
          </a:p>
        </p:txBody>
      </p:sp>
      <p:graphicFrame>
        <p:nvGraphicFramePr>
          <p:cNvPr id="64" name="Google Shape;64;p13"/>
          <p:cNvGraphicFramePr/>
          <p:nvPr>
            <p:extLst>
              <p:ext uri="{D42A27DB-BD31-4B8C-83A1-F6EECF244321}">
                <p14:modId xmlns:p14="http://schemas.microsoft.com/office/powerpoint/2010/main" val="1192958450"/>
              </p:ext>
            </p:extLst>
          </p:nvPr>
        </p:nvGraphicFramePr>
        <p:xfrm>
          <a:off x="1732150" y="3291736"/>
          <a:ext cx="4719200" cy="396235"/>
        </p:xfrm>
        <a:graphic>
          <a:graphicData uri="http://schemas.openxmlformats.org/drawingml/2006/table">
            <a:tbl>
              <a:tblPr>
                <a:noFill/>
                <a:tableStyleId>{DFC40591-91E6-49FD-B0E6-361E801999B1}</a:tableStyleId>
              </a:tblPr>
              <a:tblGrid>
                <a:gridCol w="4719200">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None/>
                      </a:pPr>
                      <a:r>
                        <a:rPr lang="en" i="1"/>
                        <a:t>upset</a:t>
                      </a:r>
                      <a:endParaRPr i="1"/>
                    </a:p>
                  </a:txBody>
                  <a:tcPr marL="91425" marR="91425" marT="18287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65" name="Google Shape;65;p13"/>
          <p:cNvGraphicFramePr/>
          <p:nvPr>
            <p:extLst>
              <p:ext uri="{D42A27DB-BD31-4B8C-83A1-F6EECF244321}">
                <p14:modId xmlns:p14="http://schemas.microsoft.com/office/powerpoint/2010/main" val="2188758101"/>
              </p:ext>
            </p:extLst>
          </p:nvPr>
        </p:nvGraphicFramePr>
        <p:xfrm>
          <a:off x="2090181" y="3612556"/>
          <a:ext cx="4361175" cy="396235"/>
        </p:xfrm>
        <a:graphic>
          <a:graphicData uri="http://schemas.openxmlformats.org/drawingml/2006/table">
            <a:tbl>
              <a:tblPr>
                <a:noFill/>
                <a:tableStyleId>{DFC40591-91E6-49FD-B0E6-361E801999B1}</a:tableStyleId>
              </a:tblPr>
              <a:tblGrid>
                <a:gridCol w="4361175">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None/>
                      </a:pPr>
                      <a:r>
                        <a:rPr lang="en" i="1" dirty="0"/>
                        <a:t>don’t give me my messages</a:t>
                      </a:r>
                      <a:endParaRPr i="1" dirty="0"/>
                    </a:p>
                  </a:txBody>
                  <a:tcPr marL="91425" marR="91425" marT="18287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66" name="Google Shape;66;p13"/>
          <p:cNvGraphicFramePr/>
          <p:nvPr>
            <p:extLst>
              <p:ext uri="{D42A27DB-BD31-4B8C-83A1-F6EECF244321}">
                <p14:modId xmlns:p14="http://schemas.microsoft.com/office/powerpoint/2010/main" val="2388607750"/>
              </p:ext>
            </p:extLst>
          </p:nvPr>
        </p:nvGraphicFramePr>
        <p:xfrm>
          <a:off x="1996845" y="3917356"/>
          <a:ext cx="4361175" cy="396235"/>
        </p:xfrm>
        <a:graphic>
          <a:graphicData uri="http://schemas.openxmlformats.org/drawingml/2006/table">
            <a:tbl>
              <a:tblPr>
                <a:noFill/>
                <a:tableStyleId>{DFC40591-91E6-49FD-B0E6-361E801999B1}</a:tableStyleId>
              </a:tblPr>
              <a:tblGrid>
                <a:gridCol w="4361175">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None/>
                      </a:pPr>
                      <a:r>
                        <a:rPr lang="en" i="1"/>
                        <a:t>they are important to me.</a:t>
                      </a:r>
                      <a:endParaRPr i="1"/>
                    </a:p>
                  </a:txBody>
                  <a:tcPr marL="91425" marR="91425" marT="18287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67" name="Google Shape;67;p13"/>
          <p:cNvSpPr txBox="1"/>
          <p:nvPr/>
        </p:nvSpPr>
        <p:spPr>
          <a:xfrm>
            <a:off x="831025" y="4579200"/>
            <a:ext cx="6068100" cy="400200"/>
          </a:xfrm>
          <a:prstGeom prst="rect">
            <a:avLst/>
          </a:prstGeom>
          <a:noFill/>
          <a:ln>
            <a:noFill/>
          </a:ln>
        </p:spPr>
        <p:txBody>
          <a:bodyPr spcFirstLastPara="1" wrap="square" lIns="0" tIns="91425" rIns="91425" bIns="91425" anchor="t" anchorCtr="0">
            <a:spAutoFit/>
          </a:bodyPr>
          <a:lstStyle/>
          <a:p>
            <a:pPr marL="457200" lvl="0" indent="-317500" algn="l" rtl="0">
              <a:lnSpc>
                <a:spcPct val="115000"/>
              </a:lnSpc>
              <a:spcBef>
                <a:spcPts val="0"/>
              </a:spcBef>
              <a:spcAft>
                <a:spcPts val="0"/>
              </a:spcAft>
              <a:buClr>
                <a:schemeClr val="dk1"/>
              </a:buClr>
              <a:buSzPts val="1400"/>
              <a:buFont typeface="Lato"/>
              <a:buAutoNum type="arabicPeriod"/>
            </a:pPr>
            <a:r>
              <a:rPr lang="en" b="1">
                <a:solidFill>
                  <a:schemeClr val="dk1"/>
                </a:solidFill>
                <a:latin typeface="Lato"/>
                <a:ea typeface="Lato"/>
                <a:cs typeface="Lato"/>
                <a:sym typeface="Lato"/>
              </a:rPr>
              <a:t>A classmate has started calling you by a nickname that you dislike.</a:t>
            </a:r>
            <a:endParaRPr>
              <a:solidFill>
                <a:schemeClr val="dk1"/>
              </a:solidFill>
              <a:latin typeface="Lato"/>
              <a:ea typeface="Lato"/>
              <a:cs typeface="Lato"/>
              <a:sym typeface="Lato"/>
            </a:endParaRPr>
          </a:p>
        </p:txBody>
      </p:sp>
      <p:sp>
        <p:nvSpPr>
          <p:cNvPr id="68" name="Google Shape;68;p13"/>
          <p:cNvSpPr txBox="1"/>
          <p:nvPr/>
        </p:nvSpPr>
        <p:spPr>
          <a:xfrm>
            <a:off x="1182325" y="5044400"/>
            <a:ext cx="4935000" cy="10467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n"/>
              <a:t>I feel</a:t>
            </a:r>
            <a:endParaRPr/>
          </a:p>
          <a:p>
            <a:pPr marL="0" lvl="0" indent="0" algn="l" rtl="0">
              <a:lnSpc>
                <a:spcPct val="150000"/>
              </a:lnSpc>
              <a:spcBef>
                <a:spcPts val="0"/>
              </a:spcBef>
              <a:spcAft>
                <a:spcPts val="0"/>
              </a:spcAft>
              <a:buNone/>
            </a:pPr>
            <a:r>
              <a:rPr lang="en"/>
              <a:t>when you</a:t>
            </a:r>
            <a:endParaRPr/>
          </a:p>
          <a:p>
            <a:pPr marL="0" lvl="0" indent="0" algn="l" rtl="0">
              <a:lnSpc>
                <a:spcPct val="150000"/>
              </a:lnSpc>
              <a:spcBef>
                <a:spcPts val="0"/>
              </a:spcBef>
              <a:spcAft>
                <a:spcPts val="0"/>
              </a:spcAft>
              <a:buNone/>
            </a:pPr>
            <a:r>
              <a:rPr lang="en"/>
              <a:t>because</a:t>
            </a:r>
            <a:endParaRPr/>
          </a:p>
        </p:txBody>
      </p:sp>
      <p:graphicFrame>
        <p:nvGraphicFramePr>
          <p:cNvPr id="69" name="Google Shape;69;p13"/>
          <p:cNvGraphicFramePr/>
          <p:nvPr>
            <p:extLst>
              <p:ext uri="{D42A27DB-BD31-4B8C-83A1-F6EECF244321}">
                <p14:modId xmlns:p14="http://schemas.microsoft.com/office/powerpoint/2010/main" val="994404400"/>
              </p:ext>
            </p:extLst>
          </p:nvPr>
        </p:nvGraphicFramePr>
        <p:xfrm>
          <a:off x="1732150" y="5028930"/>
          <a:ext cx="4719200" cy="396235"/>
        </p:xfrm>
        <a:graphic>
          <a:graphicData uri="http://schemas.openxmlformats.org/drawingml/2006/table">
            <a:tbl>
              <a:tblPr>
                <a:noFill/>
                <a:tableStyleId>{DFC40591-91E6-49FD-B0E6-361E801999B1}</a:tableStyleId>
              </a:tblPr>
              <a:tblGrid>
                <a:gridCol w="4719200">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None/>
                      </a:pPr>
                      <a:endParaRPr i="1"/>
                    </a:p>
                  </a:txBody>
                  <a:tcPr marL="91425" marR="91425" marT="18287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70" name="Google Shape;70;p13"/>
          <p:cNvGraphicFramePr/>
          <p:nvPr>
            <p:extLst>
              <p:ext uri="{D42A27DB-BD31-4B8C-83A1-F6EECF244321}">
                <p14:modId xmlns:p14="http://schemas.microsoft.com/office/powerpoint/2010/main" val="941243380"/>
              </p:ext>
            </p:extLst>
          </p:nvPr>
        </p:nvGraphicFramePr>
        <p:xfrm>
          <a:off x="2090181" y="5349749"/>
          <a:ext cx="4361175" cy="396235"/>
        </p:xfrm>
        <a:graphic>
          <a:graphicData uri="http://schemas.openxmlformats.org/drawingml/2006/table">
            <a:tbl>
              <a:tblPr>
                <a:noFill/>
                <a:tableStyleId>{DFC40591-91E6-49FD-B0E6-361E801999B1}</a:tableStyleId>
              </a:tblPr>
              <a:tblGrid>
                <a:gridCol w="4361175">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None/>
                      </a:pPr>
                      <a:endParaRPr i="1" dirty="0"/>
                    </a:p>
                  </a:txBody>
                  <a:tcPr marL="91425" marR="91425" marT="18287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71" name="Google Shape;71;p13"/>
          <p:cNvGraphicFramePr/>
          <p:nvPr>
            <p:extLst>
              <p:ext uri="{D42A27DB-BD31-4B8C-83A1-F6EECF244321}">
                <p14:modId xmlns:p14="http://schemas.microsoft.com/office/powerpoint/2010/main" val="2038752676"/>
              </p:ext>
            </p:extLst>
          </p:nvPr>
        </p:nvGraphicFramePr>
        <p:xfrm>
          <a:off x="1996845" y="5654549"/>
          <a:ext cx="4361175" cy="396235"/>
        </p:xfrm>
        <a:graphic>
          <a:graphicData uri="http://schemas.openxmlformats.org/drawingml/2006/table">
            <a:tbl>
              <a:tblPr>
                <a:noFill/>
                <a:tableStyleId>{DFC40591-91E6-49FD-B0E6-361E801999B1}</a:tableStyleId>
              </a:tblPr>
              <a:tblGrid>
                <a:gridCol w="4361175">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None/>
                      </a:pPr>
                      <a:endParaRPr i="1"/>
                    </a:p>
                  </a:txBody>
                  <a:tcPr marL="91425" marR="91425" marT="18287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72" name="Google Shape;72;p13"/>
          <p:cNvSpPr txBox="1"/>
          <p:nvPr/>
        </p:nvSpPr>
        <p:spPr>
          <a:xfrm>
            <a:off x="831025" y="6179400"/>
            <a:ext cx="6871200" cy="400200"/>
          </a:xfrm>
          <a:prstGeom prst="rect">
            <a:avLst/>
          </a:prstGeom>
          <a:noFill/>
          <a:ln>
            <a:noFill/>
          </a:ln>
        </p:spPr>
        <p:txBody>
          <a:bodyPr spcFirstLastPara="1" wrap="square" lIns="0" tIns="91425" rIns="91425" bIns="91425" anchor="t" anchorCtr="0">
            <a:spAutoFit/>
          </a:bodyPr>
          <a:lstStyle/>
          <a:p>
            <a:pPr marL="457200" lvl="0" indent="-317500" algn="l" rtl="0">
              <a:lnSpc>
                <a:spcPct val="115000"/>
              </a:lnSpc>
              <a:spcBef>
                <a:spcPts val="0"/>
              </a:spcBef>
              <a:spcAft>
                <a:spcPts val="0"/>
              </a:spcAft>
              <a:buClr>
                <a:schemeClr val="dk1"/>
              </a:buClr>
              <a:buSzPts val="1400"/>
              <a:buFont typeface="Lato"/>
              <a:buAutoNum type="arabicPeriod" startAt="2"/>
            </a:pPr>
            <a:r>
              <a:rPr lang="en" b="1">
                <a:solidFill>
                  <a:schemeClr val="dk1"/>
                </a:solidFill>
                <a:latin typeface="Lato"/>
                <a:ea typeface="Lato"/>
                <a:cs typeface="Lato"/>
                <a:sym typeface="Lato"/>
              </a:rPr>
              <a:t>Your teacher hasn’t called on you all week, even though you’ve raised your hand.</a:t>
            </a:r>
            <a:endParaRPr>
              <a:solidFill>
                <a:schemeClr val="dk1"/>
              </a:solidFill>
              <a:latin typeface="Lato"/>
              <a:ea typeface="Lato"/>
              <a:cs typeface="Lato"/>
              <a:sym typeface="Lato"/>
            </a:endParaRPr>
          </a:p>
        </p:txBody>
      </p:sp>
      <p:sp>
        <p:nvSpPr>
          <p:cNvPr id="73" name="Google Shape;73;p13"/>
          <p:cNvSpPr txBox="1"/>
          <p:nvPr/>
        </p:nvSpPr>
        <p:spPr>
          <a:xfrm>
            <a:off x="1182325" y="6644600"/>
            <a:ext cx="4935000" cy="10467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n"/>
              <a:t>I feel</a:t>
            </a:r>
            <a:endParaRPr/>
          </a:p>
          <a:p>
            <a:pPr marL="0" lvl="0" indent="0" algn="l" rtl="0">
              <a:lnSpc>
                <a:spcPct val="150000"/>
              </a:lnSpc>
              <a:spcBef>
                <a:spcPts val="0"/>
              </a:spcBef>
              <a:spcAft>
                <a:spcPts val="0"/>
              </a:spcAft>
              <a:buNone/>
            </a:pPr>
            <a:r>
              <a:rPr lang="en"/>
              <a:t>when you</a:t>
            </a:r>
            <a:endParaRPr/>
          </a:p>
          <a:p>
            <a:pPr marL="0" lvl="0" indent="0" algn="l" rtl="0">
              <a:lnSpc>
                <a:spcPct val="150000"/>
              </a:lnSpc>
              <a:spcBef>
                <a:spcPts val="0"/>
              </a:spcBef>
              <a:spcAft>
                <a:spcPts val="0"/>
              </a:spcAft>
              <a:buNone/>
            </a:pPr>
            <a:r>
              <a:rPr lang="en"/>
              <a:t>because</a:t>
            </a:r>
            <a:endParaRPr/>
          </a:p>
        </p:txBody>
      </p:sp>
      <p:graphicFrame>
        <p:nvGraphicFramePr>
          <p:cNvPr id="74" name="Google Shape;74;p13"/>
          <p:cNvGraphicFramePr/>
          <p:nvPr>
            <p:extLst>
              <p:ext uri="{D42A27DB-BD31-4B8C-83A1-F6EECF244321}">
                <p14:modId xmlns:p14="http://schemas.microsoft.com/office/powerpoint/2010/main" val="3014830130"/>
              </p:ext>
            </p:extLst>
          </p:nvPr>
        </p:nvGraphicFramePr>
        <p:xfrm>
          <a:off x="1732150" y="6629130"/>
          <a:ext cx="4719200" cy="396235"/>
        </p:xfrm>
        <a:graphic>
          <a:graphicData uri="http://schemas.openxmlformats.org/drawingml/2006/table">
            <a:tbl>
              <a:tblPr>
                <a:noFill/>
                <a:tableStyleId>{DFC40591-91E6-49FD-B0E6-361E801999B1}</a:tableStyleId>
              </a:tblPr>
              <a:tblGrid>
                <a:gridCol w="4719200">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None/>
                      </a:pPr>
                      <a:endParaRPr i="1"/>
                    </a:p>
                  </a:txBody>
                  <a:tcPr marL="91425" marR="91425" marT="18287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75" name="Google Shape;75;p13"/>
          <p:cNvGraphicFramePr/>
          <p:nvPr>
            <p:extLst>
              <p:ext uri="{D42A27DB-BD31-4B8C-83A1-F6EECF244321}">
                <p14:modId xmlns:p14="http://schemas.microsoft.com/office/powerpoint/2010/main" val="3942866407"/>
              </p:ext>
            </p:extLst>
          </p:nvPr>
        </p:nvGraphicFramePr>
        <p:xfrm>
          <a:off x="2090181" y="6949949"/>
          <a:ext cx="4361175" cy="396235"/>
        </p:xfrm>
        <a:graphic>
          <a:graphicData uri="http://schemas.openxmlformats.org/drawingml/2006/table">
            <a:tbl>
              <a:tblPr>
                <a:noFill/>
                <a:tableStyleId>{DFC40591-91E6-49FD-B0E6-361E801999B1}</a:tableStyleId>
              </a:tblPr>
              <a:tblGrid>
                <a:gridCol w="4361175">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None/>
                      </a:pPr>
                      <a:endParaRPr i="1"/>
                    </a:p>
                  </a:txBody>
                  <a:tcPr marL="91425" marR="91425" marT="18287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76" name="Google Shape;76;p13"/>
          <p:cNvGraphicFramePr/>
          <p:nvPr>
            <p:extLst>
              <p:ext uri="{D42A27DB-BD31-4B8C-83A1-F6EECF244321}">
                <p14:modId xmlns:p14="http://schemas.microsoft.com/office/powerpoint/2010/main" val="2018964065"/>
              </p:ext>
            </p:extLst>
          </p:nvPr>
        </p:nvGraphicFramePr>
        <p:xfrm>
          <a:off x="1996845" y="7254749"/>
          <a:ext cx="4361175" cy="396235"/>
        </p:xfrm>
        <a:graphic>
          <a:graphicData uri="http://schemas.openxmlformats.org/drawingml/2006/table">
            <a:tbl>
              <a:tblPr>
                <a:noFill/>
                <a:tableStyleId>{DFC40591-91E6-49FD-B0E6-361E801999B1}</a:tableStyleId>
              </a:tblPr>
              <a:tblGrid>
                <a:gridCol w="4361175">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None/>
                      </a:pPr>
                      <a:endParaRPr i="1"/>
                    </a:p>
                  </a:txBody>
                  <a:tcPr marL="91425" marR="91425" marT="18287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77" name="Google Shape;77;p13"/>
          <p:cNvSpPr txBox="1"/>
          <p:nvPr/>
        </p:nvSpPr>
        <p:spPr>
          <a:xfrm>
            <a:off x="831025" y="7779600"/>
            <a:ext cx="6468600" cy="400200"/>
          </a:xfrm>
          <a:prstGeom prst="rect">
            <a:avLst/>
          </a:prstGeom>
          <a:noFill/>
          <a:ln>
            <a:noFill/>
          </a:ln>
        </p:spPr>
        <p:txBody>
          <a:bodyPr spcFirstLastPara="1" wrap="square" lIns="0" tIns="91425" rIns="91425" bIns="91425" anchor="t" anchorCtr="0">
            <a:spAutoFit/>
          </a:bodyPr>
          <a:lstStyle/>
          <a:p>
            <a:pPr marL="457200" lvl="0" indent="-317500" algn="l" rtl="0">
              <a:lnSpc>
                <a:spcPct val="115000"/>
              </a:lnSpc>
              <a:spcBef>
                <a:spcPts val="0"/>
              </a:spcBef>
              <a:spcAft>
                <a:spcPts val="0"/>
              </a:spcAft>
              <a:buClr>
                <a:schemeClr val="dk1"/>
              </a:buClr>
              <a:buSzPts val="1400"/>
              <a:buFont typeface="Lato"/>
              <a:buAutoNum type="arabicPeriod" startAt="3"/>
            </a:pPr>
            <a:r>
              <a:rPr lang="en" b="1">
                <a:solidFill>
                  <a:schemeClr val="dk1"/>
                </a:solidFill>
                <a:latin typeface="Lato"/>
                <a:ea typeface="Lato"/>
                <a:cs typeface="Lato"/>
                <a:sym typeface="Lato"/>
              </a:rPr>
              <a:t>One of your friends often borrows your things and doesn’t return them.</a:t>
            </a:r>
            <a:endParaRPr>
              <a:solidFill>
                <a:schemeClr val="dk1"/>
              </a:solidFill>
              <a:latin typeface="Lato"/>
              <a:ea typeface="Lato"/>
              <a:cs typeface="Lato"/>
              <a:sym typeface="Lato"/>
            </a:endParaRPr>
          </a:p>
        </p:txBody>
      </p:sp>
      <p:sp>
        <p:nvSpPr>
          <p:cNvPr id="78" name="Google Shape;78;p13"/>
          <p:cNvSpPr txBox="1"/>
          <p:nvPr/>
        </p:nvSpPr>
        <p:spPr>
          <a:xfrm>
            <a:off x="1182325" y="8244800"/>
            <a:ext cx="4935000" cy="10467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n"/>
              <a:t>I feel</a:t>
            </a:r>
            <a:endParaRPr/>
          </a:p>
          <a:p>
            <a:pPr marL="0" lvl="0" indent="0" algn="l" rtl="0">
              <a:lnSpc>
                <a:spcPct val="150000"/>
              </a:lnSpc>
              <a:spcBef>
                <a:spcPts val="0"/>
              </a:spcBef>
              <a:spcAft>
                <a:spcPts val="0"/>
              </a:spcAft>
              <a:buNone/>
            </a:pPr>
            <a:r>
              <a:rPr lang="en"/>
              <a:t>when you</a:t>
            </a:r>
            <a:endParaRPr/>
          </a:p>
          <a:p>
            <a:pPr marL="0" lvl="0" indent="0" algn="l" rtl="0">
              <a:lnSpc>
                <a:spcPct val="150000"/>
              </a:lnSpc>
              <a:spcBef>
                <a:spcPts val="0"/>
              </a:spcBef>
              <a:spcAft>
                <a:spcPts val="0"/>
              </a:spcAft>
              <a:buNone/>
            </a:pPr>
            <a:r>
              <a:rPr lang="en"/>
              <a:t>because</a:t>
            </a:r>
            <a:endParaRPr/>
          </a:p>
        </p:txBody>
      </p:sp>
      <p:graphicFrame>
        <p:nvGraphicFramePr>
          <p:cNvPr id="79" name="Google Shape;79;p13"/>
          <p:cNvGraphicFramePr/>
          <p:nvPr>
            <p:extLst>
              <p:ext uri="{D42A27DB-BD31-4B8C-83A1-F6EECF244321}">
                <p14:modId xmlns:p14="http://schemas.microsoft.com/office/powerpoint/2010/main" val="3654294427"/>
              </p:ext>
            </p:extLst>
          </p:nvPr>
        </p:nvGraphicFramePr>
        <p:xfrm>
          <a:off x="1732150" y="8229330"/>
          <a:ext cx="4719200" cy="396235"/>
        </p:xfrm>
        <a:graphic>
          <a:graphicData uri="http://schemas.openxmlformats.org/drawingml/2006/table">
            <a:tbl>
              <a:tblPr>
                <a:noFill/>
                <a:tableStyleId>{DFC40591-91E6-49FD-B0E6-361E801999B1}</a:tableStyleId>
              </a:tblPr>
              <a:tblGrid>
                <a:gridCol w="4719200">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None/>
                      </a:pPr>
                      <a:endParaRPr i="1"/>
                    </a:p>
                  </a:txBody>
                  <a:tcPr marL="91425" marR="91425" marT="18287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80" name="Google Shape;80;p13"/>
          <p:cNvGraphicFramePr/>
          <p:nvPr>
            <p:extLst>
              <p:ext uri="{D42A27DB-BD31-4B8C-83A1-F6EECF244321}">
                <p14:modId xmlns:p14="http://schemas.microsoft.com/office/powerpoint/2010/main" val="3150498295"/>
              </p:ext>
            </p:extLst>
          </p:nvPr>
        </p:nvGraphicFramePr>
        <p:xfrm>
          <a:off x="2090181" y="8550149"/>
          <a:ext cx="4361175" cy="396235"/>
        </p:xfrm>
        <a:graphic>
          <a:graphicData uri="http://schemas.openxmlformats.org/drawingml/2006/table">
            <a:tbl>
              <a:tblPr>
                <a:noFill/>
                <a:tableStyleId>{DFC40591-91E6-49FD-B0E6-361E801999B1}</a:tableStyleId>
              </a:tblPr>
              <a:tblGrid>
                <a:gridCol w="4361175">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None/>
                      </a:pPr>
                      <a:endParaRPr i="1"/>
                    </a:p>
                  </a:txBody>
                  <a:tcPr marL="91425" marR="91425" marT="18287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81" name="Google Shape;81;p13"/>
          <p:cNvGraphicFramePr/>
          <p:nvPr>
            <p:extLst>
              <p:ext uri="{D42A27DB-BD31-4B8C-83A1-F6EECF244321}">
                <p14:modId xmlns:p14="http://schemas.microsoft.com/office/powerpoint/2010/main" val="4015560555"/>
              </p:ext>
            </p:extLst>
          </p:nvPr>
        </p:nvGraphicFramePr>
        <p:xfrm>
          <a:off x="1996845" y="8854949"/>
          <a:ext cx="4361175" cy="396235"/>
        </p:xfrm>
        <a:graphic>
          <a:graphicData uri="http://schemas.openxmlformats.org/drawingml/2006/table">
            <a:tbl>
              <a:tblPr>
                <a:noFill/>
                <a:tableStyleId>{DFC40591-91E6-49FD-B0E6-361E801999B1}</a:tableStyleId>
              </a:tblPr>
              <a:tblGrid>
                <a:gridCol w="4361175">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None/>
                      </a:pPr>
                      <a:endParaRPr i="1"/>
                    </a:p>
                  </a:txBody>
                  <a:tcPr marL="91425" marR="91425" marT="18287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147</Words>
  <Application>Microsoft Macintosh PowerPoint</Application>
  <PresentationFormat>Custom</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Vincenzo Capone</cp:lastModifiedBy>
  <cp:revision>1</cp:revision>
  <dcterms:modified xsi:type="dcterms:W3CDTF">2022-09-23T16:37:31Z</dcterms:modified>
</cp:coreProperties>
</file>