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</p:sldIdLst>
  <p:sldSz cy="7772400" cx="10058400"/>
  <p:notesSz cx="6858000" cy="9144000"/>
  <p:embeddedFontLst>
    <p:embeddedFont>
      <p:font typeface="Lato"/>
      <p:regular r:id="rId8"/>
      <p:bold r:id="rId9"/>
      <p:italic r:id="rId10"/>
      <p:boldItalic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58952FD1-7585-4155-822E-1829933FC68E}">
  <a:tblStyle styleId="{58952FD1-7585-4155-822E-1829933FC68E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448" orient="horz"/>
        <p:guide pos="316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11" Type="http://schemas.openxmlformats.org/officeDocument/2006/relationships/font" Target="fonts/Lato-boldItalic.fntdata"/><Relationship Id="rId10" Type="http://schemas.openxmlformats.org/officeDocument/2006/relationships/font" Target="fonts/Lato-italic.fntdata"/><Relationship Id="rId9" Type="http://schemas.openxmlformats.org/officeDocument/2006/relationships/font" Target="fonts/Lato-bold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font" Target="fonts/Lato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210572" y="685800"/>
            <a:ext cx="4437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/>
          <p:nvPr>
            <p:ph idx="2" type="sldImg"/>
          </p:nvPr>
        </p:nvSpPr>
        <p:spPr>
          <a:xfrm>
            <a:off x="1210572" y="685800"/>
            <a:ext cx="4437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42879" y="1125136"/>
            <a:ext cx="9372900" cy="3101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42870" y="4282678"/>
            <a:ext cx="9372900" cy="1197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42870" y="1671478"/>
            <a:ext cx="9372900" cy="2967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42870" y="4763362"/>
            <a:ext cx="9372900" cy="1965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42870" y="3250173"/>
            <a:ext cx="9372900" cy="1272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42870" y="672482"/>
            <a:ext cx="9372900" cy="86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42870" y="1741518"/>
            <a:ext cx="9372900" cy="516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42870" y="672482"/>
            <a:ext cx="9372900" cy="86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42870" y="1741518"/>
            <a:ext cx="4399800" cy="516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5315640" y="1741518"/>
            <a:ext cx="4399800" cy="516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42870" y="672482"/>
            <a:ext cx="9372900" cy="86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42870" y="839573"/>
            <a:ext cx="3088800" cy="1142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42870" y="2099840"/>
            <a:ext cx="3088800" cy="4804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539275" y="680227"/>
            <a:ext cx="7004400" cy="6181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029200" y="-189"/>
            <a:ext cx="5029200" cy="7772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92050" y="1863464"/>
            <a:ext cx="4449600" cy="2239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92050" y="4235758"/>
            <a:ext cx="4449600" cy="1866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5433450" y="1094158"/>
            <a:ext cx="4220400" cy="5583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42870" y="6392869"/>
            <a:ext cx="6598800" cy="914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42870" y="672482"/>
            <a:ext cx="9372900" cy="86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42870" y="1741518"/>
            <a:ext cx="9372900" cy="516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1188200" y="240177"/>
            <a:ext cx="7740300" cy="254400"/>
          </a:xfrm>
          <a:prstGeom prst="rect">
            <a:avLst/>
          </a:prstGeom>
          <a:solidFill>
            <a:srgbClr val="009CDF"/>
          </a:solidFill>
          <a:ln cap="flat" cmpd="sng" w="9525">
            <a:solidFill>
              <a:srgbClr val="009CD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 txBox="1"/>
          <p:nvPr/>
        </p:nvSpPr>
        <p:spPr>
          <a:xfrm rot="-5400000">
            <a:off x="-658500" y="6445126"/>
            <a:ext cx="21705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© 2022 OVERCOMING OBSTACLES</a:t>
            </a:r>
            <a:endParaRPr sz="900"/>
          </a:p>
        </p:txBody>
      </p:sp>
      <p:sp>
        <p:nvSpPr>
          <p:cNvPr id="56" name="Google Shape;56;p13"/>
          <p:cNvSpPr txBox="1"/>
          <p:nvPr/>
        </p:nvSpPr>
        <p:spPr>
          <a:xfrm>
            <a:off x="1188200" y="197025"/>
            <a:ext cx="77403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RESOLVING CONFLICTS</a:t>
            </a:r>
            <a:r>
              <a:rPr b="1" lang="en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 | IDENTIFYING EMOTIONS IN CONFLICTS</a:t>
            </a:r>
            <a:endParaRPr b="1" sz="11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2652750" y="810600"/>
            <a:ext cx="4752900" cy="700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3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SCALE OF EMOTIONS</a:t>
            </a:r>
            <a:endParaRPr sz="3350"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58" name="Google Shape;58;p13"/>
          <p:cNvPicPr preferRelativeResize="0"/>
          <p:nvPr/>
        </p:nvPicPr>
        <p:blipFill rotWithShape="1">
          <a:blip r:embed="rId3">
            <a:alphaModFix/>
          </a:blip>
          <a:srcRect b="0" l="40626" r="40054" t="92764"/>
          <a:stretch/>
        </p:blipFill>
        <p:spPr>
          <a:xfrm>
            <a:off x="4274699" y="6987975"/>
            <a:ext cx="1518050" cy="735524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oogle Shape;59;p13"/>
          <p:cNvPicPr preferRelativeResize="0"/>
          <p:nvPr/>
        </p:nvPicPr>
        <p:blipFill rotWithShape="1">
          <a:blip r:embed="rId4">
            <a:alphaModFix/>
          </a:blip>
          <a:srcRect b="29502" l="22432" r="0" t="0"/>
          <a:stretch/>
        </p:blipFill>
        <p:spPr>
          <a:xfrm>
            <a:off x="1188200" y="1381950"/>
            <a:ext cx="7775877" cy="5329451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60" name="Google Shape;60;p13"/>
          <p:cNvGraphicFramePr/>
          <p:nvPr/>
        </p:nvGraphicFramePr>
        <p:xfrm>
          <a:off x="2230200" y="59798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{58952FD1-7585-4155-822E-1829933FC68E}</a:tableStyleId>
              </a:tblPr>
              <a:tblGrid>
                <a:gridCol w="1518050"/>
              </a:tblGrid>
              <a:tr h="1267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/>
                        <a:t>relaxed</a:t>
                      </a:r>
                      <a:endParaRPr b="1" sz="1200"/>
                    </a:p>
                  </a:txBody>
                  <a:tcPr marT="0" marB="0" marR="0" marL="914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267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0" marB="0" marR="0" marL="914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267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0" marB="0" marR="0" marL="914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267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0" marB="0" marR="0" marL="914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267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0" marB="0" marR="0" marL="914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61" name="Google Shape;61;p13"/>
          <p:cNvGraphicFramePr/>
          <p:nvPr/>
        </p:nvGraphicFramePr>
        <p:xfrm>
          <a:off x="3117375" y="35151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{58952FD1-7585-4155-822E-1829933FC68E}</a:tableStyleId>
              </a:tblPr>
              <a:tblGrid>
                <a:gridCol w="1518050"/>
              </a:tblGrid>
              <a:tr h="1828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/>
                        <a:t>annoyed</a:t>
                      </a:r>
                      <a:endParaRPr b="1" sz="1200"/>
                    </a:p>
                  </a:txBody>
                  <a:tcPr marT="0" marB="0" marR="0" marL="914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828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0" marB="0" marR="0" marL="914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828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0" marB="0" marR="0" marL="914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828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0" marB="0" marR="0" marL="914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828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0" marB="0" marR="0" marL="914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62" name="Google Shape;62;p13"/>
          <p:cNvGraphicFramePr/>
          <p:nvPr/>
        </p:nvGraphicFramePr>
        <p:xfrm>
          <a:off x="5734327" y="2006113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{58952FD1-7585-4155-822E-1829933FC68E}</a:tableStyleId>
              </a:tblPr>
              <a:tblGrid>
                <a:gridCol w="1518050"/>
              </a:tblGrid>
              <a:tr h="1961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/>
                        <a:t>angry</a:t>
                      </a:r>
                      <a:endParaRPr b="1" sz="1200"/>
                    </a:p>
                  </a:txBody>
                  <a:tcPr marT="0" marB="0" marR="0" marL="91425">
                    <a:lnL cap="flat" cmpd="sng" w="19050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267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0" marB="0" marR="0" marL="91425">
                    <a:lnL cap="flat" cmpd="sng" w="19050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267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0" marB="0" marR="0" marL="91425">
                    <a:lnL cap="flat" cmpd="sng" w="19050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267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0" marB="0" marR="0" marL="91425">
                    <a:lnL cap="flat" cmpd="sng" w="19050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267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0" marB="0" marR="0" marL="91425">
                    <a:lnL cap="flat" cmpd="sng" w="19050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63" name="Google Shape;63;p13"/>
          <p:cNvGraphicFramePr/>
          <p:nvPr/>
        </p:nvGraphicFramePr>
        <p:xfrm>
          <a:off x="6694450" y="42466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{58952FD1-7585-4155-822E-1829933FC68E}</a:tableStyleId>
              </a:tblPr>
              <a:tblGrid>
                <a:gridCol w="1518050"/>
              </a:tblGrid>
              <a:tr h="100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/>
                        <a:t>uncomfortable</a:t>
                      </a:r>
                      <a:endParaRPr b="1" sz="1200"/>
                    </a:p>
                  </a:txBody>
                  <a:tcPr marT="0" marB="0" marR="0" marL="914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267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0" marB="0" marR="0" marL="914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267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0" marB="0" marR="0" marL="914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267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0" marB="0" marR="0" marL="914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267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0" marB="0" marR="0" marL="914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64" name="Google Shape;64;p13"/>
          <p:cNvSpPr txBox="1"/>
          <p:nvPr/>
        </p:nvSpPr>
        <p:spPr>
          <a:xfrm>
            <a:off x="285350" y="798975"/>
            <a:ext cx="6705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" name="Google Shape;65;p13"/>
          <p:cNvSpPr txBox="1"/>
          <p:nvPr/>
        </p:nvSpPr>
        <p:spPr>
          <a:xfrm>
            <a:off x="3117375" y="4964350"/>
            <a:ext cx="920400" cy="110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These are the emotions I feel in a situation where there is PEACE</a:t>
            </a:r>
            <a:endParaRPr i="1" sz="10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6" name="Google Shape;66;p13"/>
          <p:cNvSpPr txBox="1"/>
          <p:nvPr/>
        </p:nvSpPr>
        <p:spPr>
          <a:xfrm>
            <a:off x="4569000" y="4358400"/>
            <a:ext cx="920400" cy="110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These are the emotions I feel in a situation where there is CONFUSION</a:t>
            </a:r>
            <a:endParaRPr i="1" sz="10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7" name="Google Shape;67;p13"/>
          <p:cNvSpPr txBox="1"/>
          <p:nvPr/>
        </p:nvSpPr>
        <p:spPr>
          <a:xfrm>
            <a:off x="5835550" y="3292350"/>
            <a:ext cx="1028400" cy="95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These are the emotions I feel in a situation where there is FRUSTRATION</a:t>
            </a:r>
            <a:endParaRPr i="1" sz="10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8" name="Google Shape;68;p13"/>
          <p:cNvSpPr txBox="1"/>
          <p:nvPr/>
        </p:nvSpPr>
        <p:spPr>
          <a:xfrm>
            <a:off x="7292100" y="2660550"/>
            <a:ext cx="920400" cy="110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These are the emotions I feel in a situation where there is CONFLICT</a:t>
            </a:r>
            <a:endParaRPr i="1" sz="10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