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10058400" cx="7772400"/>
  <p:notesSz cx="6858000" cy="9144000"/>
  <p:embeddedFontLst>
    <p:embeddedFont>
      <p:font typeface="Lato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E86E9FF4-FB9C-4B23-95BA-65F7A742D51E}">
  <a:tblStyle styleId="{E86E9FF4-FB9C-4B23-95BA-65F7A742D51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11" Type="http://schemas.openxmlformats.org/officeDocument/2006/relationships/font" Target="fonts/Lato-boldItalic.fntdata"/><Relationship Id="rId10" Type="http://schemas.openxmlformats.org/officeDocument/2006/relationships/font" Target="fonts/Lato-italic.fntdata"/><Relationship Id="rId9" Type="http://schemas.openxmlformats.org/officeDocument/2006/relationships/font" Target="fonts/Lato-bold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La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5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5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" name="Google Shape;54;p13"/>
          <p:cNvGraphicFramePr/>
          <p:nvPr/>
        </p:nvGraphicFramePr>
        <p:xfrm>
          <a:off x="988015" y="22001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{E86E9FF4-FB9C-4B23-95BA-65F7A742D51E}</a:tableStyleId>
              </a:tblPr>
              <a:tblGrid>
                <a:gridCol w="2972200"/>
              </a:tblGrid>
              <a:tr h="7084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55" name="Google Shape;55;p13"/>
          <p:cNvGraphicFramePr/>
          <p:nvPr/>
        </p:nvGraphicFramePr>
        <p:xfrm>
          <a:off x="3979161" y="220011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{E86E9FF4-FB9C-4B23-95BA-65F7A742D51E}</a:tableStyleId>
              </a:tblPr>
              <a:tblGrid>
                <a:gridCol w="2972200"/>
              </a:tblGrid>
              <a:tr h="7084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56" name="Google Shape;56;p13"/>
          <p:cNvSpPr txBox="1"/>
          <p:nvPr/>
        </p:nvSpPr>
        <p:spPr>
          <a:xfrm rot="-5400000">
            <a:off x="-1037973" y="8388257"/>
            <a:ext cx="28089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953010" y="805200"/>
            <a:ext cx="5999100" cy="66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1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FIND SOLUTIONS</a:t>
            </a:r>
            <a:endParaRPr sz="315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009CDF"/>
          </a:solidFill>
          <a:ln cap="flat" cmpd="sng" w="9525">
            <a:solidFill>
              <a:srgbClr val="009CD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3"/>
          <p:cNvSpPr txBox="1"/>
          <p:nvPr/>
        </p:nvSpPr>
        <p:spPr>
          <a:xfrm>
            <a:off x="1321050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PROBLEM SOLVING</a:t>
            </a:r>
            <a:r>
              <a:rPr b="1" lang="en" sz="11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 | CONSIDERING PROS AND CONS</a:t>
            </a:r>
            <a:endParaRPr b="1" sz="11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60" name="Google Shape;60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3"/>
          <p:cNvSpPr txBox="1"/>
          <p:nvPr/>
        </p:nvSpPr>
        <p:spPr>
          <a:xfrm>
            <a:off x="953000" y="1418175"/>
            <a:ext cx="5946300" cy="7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1143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List pros and cons for each option you listed on your “How Could I Do This?” activity sheet. Mark a + or – sign after each one. Then, find the option with the most + signs and the fewest – signs, and circle your solution.</a:t>
            </a:r>
            <a:endParaRPr sz="11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1028125" y="2236150"/>
            <a:ext cx="2895900" cy="6156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PROS AND CONS</a:t>
            </a:r>
            <a:br>
              <a:rPr b="1" lang="en"/>
            </a:br>
            <a:r>
              <a:rPr b="1" lang="en"/>
              <a:t>PROBLEM 1 OPTIONS</a:t>
            </a:r>
            <a:endParaRPr b="1"/>
          </a:p>
        </p:txBody>
      </p:sp>
      <p:sp>
        <p:nvSpPr>
          <p:cNvPr id="63" name="Google Shape;63;p13"/>
          <p:cNvSpPr txBox="1"/>
          <p:nvPr/>
        </p:nvSpPr>
        <p:spPr>
          <a:xfrm>
            <a:off x="4017300" y="2236150"/>
            <a:ext cx="2895900" cy="6156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PROS AND CONS</a:t>
            </a:r>
            <a:br>
              <a:rPr b="1" lang="en"/>
            </a:br>
            <a:r>
              <a:rPr b="1" lang="en"/>
              <a:t>PROBLEM 2 OPTIONS</a:t>
            </a:r>
            <a:endParaRPr b="1"/>
          </a:p>
        </p:txBody>
      </p:sp>
      <p:graphicFrame>
        <p:nvGraphicFramePr>
          <p:cNvPr id="64" name="Google Shape;64;p13"/>
          <p:cNvGraphicFramePr/>
          <p:nvPr/>
        </p:nvGraphicFramePr>
        <p:xfrm>
          <a:off x="3324946" y="28938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{E86E9FF4-FB9C-4B23-95BA-65F7A742D51E}</a:tableStyleId>
              </a:tblPr>
              <a:tblGrid>
                <a:gridCol w="595525"/>
              </a:tblGrid>
              <a:tr h="3519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50">
                          <a:solidFill>
                            <a:schemeClr val="dk1"/>
                          </a:solidFill>
                        </a:rPr>
                        <a:t>+ or –</a:t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0044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5" name="Google Shape;65;p13"/>
          <p:cNvGraphicFramePr/>
          <p:nvPr/>
        </p:nvGraphicFramePr>
        <p:xfrm>
          <a:off x="6316796" y="28938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{E86E9FF4-FB9C-4B23-95BA-65F7A742D51E}</a:tableStyleId>
              </a:tblPr>
              <a:tblGrid>
                <a:gridCol w="595525"/>
              </a:tblGrid>
              <a:tr h="3519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50">
                          <a:solidFill>
                            <a:schemeClr val="dk1"/>
                          </a:solidFill>
                        </a:rPr>
                        <a:t>+ or –</a:t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0044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6" name="Google Shape;66;p13"/>
          <p:cNvGraphicFramePr/>
          <p:nvPr/>
        </p:nvGraphicFramePr>
        <p:xfrm>
          <a:off x="1028122" y="28938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{E86E9FF4-FB9C-4B23-95BA-65F7A742D51E}</a:tableStyleId>
              </a:tblPr>
              <a:tblGrid>
                <a:gridCol w="2271125"/>
              </a:tblGrid>
              <a:tr h="6356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7" name="Google Shape;67;p13"/>
          <p:cNvGraphicFramePr/>
          <p:nvPr/>
        </p:nvGraphicFramePr>
        <p:xfrm>
          <a:off x="4017297" y="289458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{E86E9FF4-FB9C-4B23-95BA-65F7A742D51E}</a:tableStyleId>
              </a:tblPr>
              <a:tblGrid>
                <a:gridCol w="2271125"/>
              </a:tblGrid>
              <a:tr h="6356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