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10058400" cx="7772400"/>
  <p:notesSz cx="6858000" cy="9144000"/>
  <p:embeddedFontLst>
    <p:embeddedFont>
      <p:font typeface="La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2D103C8-4879-4199-88D7-9D5F73A70F15}">
  <a:tblStyle styleId="{32D103C8-4879-4199-88D7-9D5F73A70F1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Lato-boldItalic.fntdata"/><Relationship Id="rId10" Type="http://schemas.openxmlformats.org/officeDocument/2006/relationships/font" Target="fonts/Lato-italic.fntdata"/><Relationship Id="rId9"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cap="flat" cmpd="sng" w="9525">
            <a:solidFill>
              <a:srgbClr val="009CD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343550"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MANAGING PERSONAL RESOURCES</a:t>
            </a:r>
            <a:r>
              <a:rPr b="1" lang="en" sz="1100">
                <a:solidFill>
                  <a:schemeClr val="lt1"/>
                </a:solidFill>
                <a:latin typeface="Lato"/>
                <a:ea typeface="Lato"/>
                <a:cs typeface="Lato"/>
                <a:sym typeface="Lato"/>
              </a:rPr>
              <a:t> | MANAGING YOUR TIME</a:t>
            </a:r>
            <a:endParaRPr b="1" sz="1100">
              <a:solidFill>
                <a:schemeClr val="lt1"/>
              </a:solidFill>
              <a:latin typeface="Lato"/>
              <a:ea typeface="Lato"/>
              <a:cs typeface="Lato"/>
              <a:sym typeface="Lato"/>
            </a:endParaRPr>
          </a:p>
        </p:txBody>
      </p:sp>
      <p:sp>
        <p:nvSpPr>
          <p:cNvPr id="58" name="Google Shape;58;p13"/>
          <p:cNvSpPr txBox="1"/>
          <p:nvPr/>
        </p:nvSpPr>
        <p:spPr>
          <a:xfrm>
            <a:off x="918150" y="826675"/>
            <a:ext cx="59811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solidFill>
                  <a:schemeClr val="dk1"/>
                </a:solidFill>
                <a:latin typeface="Lato"/>
                <a:ea typeface="Lato"/>
                <a:cs typeface="Lato"/>
                <a:sym typeface="Lato"/>
              </a:rPr>
              <a:t>SAM’S SCHEDULE</a:t>
            </a:r>
            <a:endParaRPr sz="4200">
              <a:latin typeface="Lato"/>
              <a:ea typeface="Lato"/>
              <a:cs typeface="Lato"/>
              <a:sym typeface="Lato"/>
            </a:endParaRPr>
          </a:p>
        </p:txBody>
      </p:sp>
      <p:sp>
        <p:nvSpPr>
          <p:cNvPr id="59" name="Google Shape;59;p13"/>
          <p:cNvSpPr txBox="1"/>
          <p:nvPr/>
        </p:nvSpPr>
        <p:spPr>
          <a:xfrm>
            <a:off x="866400" y="1526875"/>
            <a:ext cx="6039600" cy="2216400"/>
          </a:xfrm>
          <a:prstGeom prst="rect">
            <a:avLst/>
          </a:prstGeom>
          <a:noFill/>
          <a:ln>
            <a:noFill/>
          </a:ln>
        </p:spPr>
        <p:txBody>
          <a:bodyPr anchorCtr="0" anchor="t" bIns="91425" lIns="91425" spcFirstLastPara="1" rIns="91425" wrap="square" tIns="91425">
            <a:spAutoFit/>
          </a:bodyPr>
          <a:lstStyle/>
          <a:p>
            <a:pPr indent="457200" lvl="0" marL="0" rtl="0" algn="l">
              <a:lnSpc>
                <a:spcPct val="100000"/>
              </a:lnSpc>
              <a:spcBef>
                <a:spcPts val="0"/>
              </a:spcBef>
              <a:spcAft>
                <a:spcPts val="0"/>
              </a:spcAft>
              <a:buNone/>
            </a:pPr>
            <a:r>
              <a:rPr lang="en" sz="1200">
                <a:solidFill>
                  <a:schemeClr val="dk1"/>
                </a:solidFill>
                <a:latin typeface="Lato"/>
                <a:ea typeface="Lato"/>
                <a:cs typeface="Lato"/>
                <a:sym typeface="Lato"/>
              </a:rPr>
              <a:t>Sam is 16 years old and wants to run a yard-care service this summer. He has already started by promising to cut lawns on Saturdays for three people in his neighborhood. Sam charges $20.00 to mow a lawn and bag leaves and grass. It takes about an hour and a half for Sam to tend to each yard.</a:t>
            </a:r>
            <a:endParaRPr sz="1200">
              <a:solidFill>
                <a:schemeClr val="dk1"/>
              </a:solidFill>
              <a:latin typeface="Lato"/>
              <a:ea typeface="Lato"/>
              <a:cs typeface="Lato"/>
              <a:sym typeface="Lato"/>
            </a:endParaRPr>
          </a:p>
          <a:p>
            <a:pPr indent="457200" lvl="0" marL="0" rtl="0" algn="l">
              <a:lnSpc>
                <a:spcPct val="100000"/>
              </a:lnSpc>
              <a:spcBef>
                <a:spcPts val="0"/>
              </a:spcBef>
              <a:spcAft>
                <a:spcPts val="0"/>
              </a:spcAft>
              <a:buNone/>
            </a:pPr>
            <a:r>
              <a:rPr lang="en" sz="1200">
                <a:solidFill>
                  <a:schemeClr val="dk1"/>
                </a:solidFill>
                <a:latin typeface="Lato"/>
                <a:ea typeface="Lato"/>
                <a:cs typeface="Lato"/>
                <a:sym typeface="Lato"/>
              </a:rPr>
              <a:t>This weekend, Sam has a few other activities to complete. On Saturday night, Sam is going to the movies at 7:00 with two of his friends. He’s also promised to help his father by cleaning his own room and the bathroom, washing the car, and babysitting his little sister for a few hours on Sunday. Sam wants to buy a present for his best friend’s birthday next week. Also, his teacher told him that if he makes some changes on his midterm paper and hands it in on Monday, he can raise his grade from a C to a B. </a:t>
            </a:r>
            <a:endParaRPr sz="1200">
              <a:solidFill>
                <a:schemeClr val="dk1"/>
              </a:solidFill>
              <a:latin typeface="Lato"/>
              <a:ea typeface="Lato"/>
              <a:cs typeface="Lato"/>
              <a:sym typeface="Lato"/>
            </a:endParaRPr>
          </a:p>
          <a:p>
            <a:pPr indent="457200" lvl="0" marL="0" rtl="0" algn="l">
              <a:lnSpc>
                <a:spcPct val="100000"/>
              </a:lnSpc>
              <a:spcBef>
                <a:spcPts val="0"/>
              </a:spcBef>
              <a:spcAft>
                <a:spcPts val="500"/>
              </a:spcAft>
              <a:buNone/>
            </a:pPr>
            <a:r>
              <a:rPr lang="en" sz="1200">
                <a:solidFill>
                  <a:schemeClr val="dk1"/>
                </a:solidFill>
                <a:latin typeface="Lato"/>
                <a:ea typeface="Lato"/>
                <a:cs typeface="Lato"/>
                <a:sym typeface="Lato"/>
              </a:rPr>
              <a:t>Sam’s head is spinning! Can he get everything done this weekend?</a:t>
            </a:r>
            <a:endParaRPr sz="1200">
              <a:solidFill>
                <a:schemeClr val="dk1"/>
              </a:solidFill>
              <a:latin typeface="Lato"/>
              <a:ea typeface="Lato"/>
              <a:cs typeface="Lato"/>
              <a:sym typeface="Lato"/>
            </a:endParaRPr>
          </a:p>
        </p:txBody>
      </p:sp>
      <p:sp>
        <p:nvSpPr>
          <p:cNvPr id="60" name="Google Shape;60;p13"/>
          <p:cNvSpPr/>
          <p:nvPr/>
        </p:nvSpPr>
        <p:spPr>
          <a:xfrm>
            <a:off x="2878725" y="3999388"/>
            <a:ext cx="4020300" cy="5253900"/>
          </a:xfrm>
          <a:prstGeom prst="rect">
            <a:avLst/>
          </a:prstGeom>
          <a:solidFill>
            <a:schemeClr val="lt1"/>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txBox="1"/>
          <p:nvPr/>
        </p:nvSpPr>
        <p:spPr>
          <a:xfrm>
            <a:off x="856850" y="3987925"/>
            <a:ext cx="20220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HELP SAM MAKE A PLAN.</a:t>
            </a:r>
            <a:endParaRPr b="1"/>
          </a:p>
        </p:txBody>
      </p:sp>
      <p:sp>
        <p:nvSpPr>
          <p:cNvPr id="62" name="Google Shape;62;p13"/>
          <p:cNvSpPr txBox="1"/>
          <p:nvPr/>
        </p:nvSpPr>
        <p:spPr>
          <a:xfrm>
            <a:off x="3680025" y="4215250"/>
            <a:ext cx="24177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i="1" lang="en" sz="1600"/>
              <a:t>Sam’s To-Do List</a:t>
            </a:r>
            <a:endParaRPr i="1" sz="1600"/>
          </a:p>
        </p:txBody>
      </p:sp>
      <p:sp>
        <p:nvSpPr>
          <p:cNvPr id="63" name="Google Shape;63;p13"/>
          <p:cNvSpPr txBox="1"/>
          <p:nvPr/>
        </p:nvSpPr>
        <p:spPr>
          <a:xfrm>
            <a:off x="856850" y="4603525"/>
            <a:ext cx="1794900" cy="2262600"/>
          </a:xfrm>
          <a:prstGeom prst="rect">
            <a:avLst/>
          </a:prstGeom>
          <a:noFill/>
          <a:ln>
            <a:noFill/>
          </a:ln>
        </p:spPr>
        <p:txBody>
          <a:bodyPr anchorCtr="0" anchor="t" bIns="91425" lIns="91425" spcFirstLastPara="1" rIns="91425" wrap="square" tIns="91425">
            <a:spAutoFit/>
          </a:bodyPr>
          <a:lstStyle/>
          <a:p>
            <a:pPr indent="-304800" lvl="0" marL="274320" rtl="0" algn="l">
              <a:spcBef>
                <a:spcPts val="0"/>
              </a:spcBef>
              <a:spcAft>
                <a:spcPts val="0"/>
              </a:spcAft>
              <a:buSzPts val="1200"/>
              <a:buChar char="●"/>
            </a:pPr>
            <a:r>
              <a:rPr lang="en" sz="1200"/>
              <a:t>List</a:t>
            </a:r>
            <a:r>
              <a:rPr lang="en" sz="1200"/>
              <a:t> all his tasks.</a:t>
            </a:r>
            <a:endParaRPr sz="1200"/>
          </a:p>
          <a:p>
            <a:pPr indent="0" lvl="0" marL="0" rtl="0" algn="l">
              <a:spcBef>
                <a:spcPts val="0"/>
              </a:spcBef>
              <a:spcAft>
                <a:spcPts val="0"/>
              </a:spcAft>
              <a:buNone/>
            </a:pPr>
            <a:r>
              <a:t/>
            </a:r>
            <a:endParaRPr sz="500"/>
          </a:p>
          <a:p>
            <a:pPr indent="-304800" lvl="0" marL="274320" rtl="0" algn="l">
              <a:spcBef>
                <a:spcPts val="0"/>
              </a:spcBef>
              <a:spcAft>
                <a:spcPts val="0"/>
              </a:spcAft>
              <a:buSzPts val="1200"/>
              <a:buChar char="●"/>
            </a:pPr>
            <a:r>
              <a:rPr lang="en" sz="1200"/>
              <a:t>Number the tasks in order of their importance.</a:t>
            </a:r>
            <a:endParaRPr sz="1200"/>
          </a:p>
          <a:p>
            <a:pPr indent="0" lvl="0" marL="457200" rtl="0" algn="l">
              <a:spcBef>
                <a:spcPts val="0"/>
              </a:spcBef>
              <a:spcAft>
                <a:spcPts val="0"/>
              </a:spcAft>
              <a:buNone/>
            </a:pPr>
            <a:r>
              <a:t/>
            </a:r>
            <a:endParaRPr sz="500"/>
          </a:p>
          <a:p>
            <a:pPr indent="-304800" lvl="0" marL="274320" rtl="0" algn="l">
              <a:spcBef>
                <a:spcPts val="0"/>
              </a:spcBef>
              <a:spcAft>
                <a:spcPts val="0"/>
              </a:spcAft>
              <a:buSzPts val="1200"/>
              <a:buChar char="●"/>
            </a:pPr>
            <a:r>
              <a:rPr lang="en" sz="1200"/>
              <a:t>Make a schedule of tasks for each day of the weekend. </a:t>
            </a:r>
            <a:endParaRPr sz="1200"/>
          </a:p>
          <a:p>
            <a:pPr indent="0" lvl="0" marL="457200" rtl="0" algn="l">
              <a:spcBef>
                <a:spcPts val="0"/>
              </a:spcBef>
              <a:spcAft>
                <a:spcPts val="0"/>
              </a:spcAft>
              <a:buNone/>
            </a:pPr>
            <a:r>
              <a:t/>
            </a:r>
            <a:endParaRPr sz="500"/>
          </a:p>
          <a:p>
            <a:pPr indent="-304800" lvl="0" marL="274320" rtl="0" algn="l">
              <a:spcBef>
                <a:spcPts val="0"/>
              </a:spcBef>
              <a:spcAft>
                <a:spcPts val="0"/>
              </a:spcAft>
              <a:buSzPts val="1200"/>
              <a:buChar char="●"/>
            </a:pPr>
            <a:r>
              <a:rPr lang="en" sz="1200"/>
              <a:t>Put a star by the most important tasks.</a:t>
            </a:r>
            <a:endParaRPr sz="1200"/>
          </a:p>
        </p:txBody>
      </p:sp>
      <p:pic>
        <p:nvPicPr>
          <p:cNvPr id="64" name="Google Shape;64;p13"/>
          <p:cNvPicPr preferRelativeResize="0"/>
          <p:nvPr/>
        </p:nvPicPr>
        <p:blipFill>
          <a:blip r:embed="rId4">
            <a:alphaModFix/>
          </a:blip>
          <a:stretch>
            <a:fillRect/>
          </a:stretch>
        </p:blipFill>
        <p:spPr>
          <a:xfrm>
            <a:off x="5663675" y="4201125"/>
            <a:ext cx="568350" cy="428448"/>
          </a:xfrm>
          <a:prstGeom prst="rect">
            <a:avLst/>
          </a:prstGeom>
          <a:noFill/>
          <a:ln>
            <a:noFill/>
          </a:ln>
        </p:spPr>
      </p:pic>
      <p:graphicFrame>
        <p:nvGraphicFramePr>
          <p:cNvPr id="65" name="Google Shape;65;p13"/>
          <p:cNvGraphicFramePr/>
          <p:nvPr/>
        </p:nvGraphicFramePr>
        <p:xfrm>
          <a:off x="2878725" y="4893800"/>
          <a:ext cx="3000000" cy="3000000"/>
        </p:xfrm>
        <a:graphic>
          <a:graphicData uri="http://schemas.openxmlformats.org/drawingml/2006/table">
            <a:tbl>
              <a:tblPr>
                <a:noFill/>
                <a:tableStyleId>{32D103C8-4879-4199-88D7-9D5F73A70F15}</a:tableStyleId>
              </a:tblPr>
              <a:tblGrid>
                <a:gridCol w="448375"/>
              </a:tblGrid>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550">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66" name="Google Shape;66;p13"/>
          <p:cNvGraphicFramePr/>
          <p:nvPr/>
        </p:nvGraphicFramePr>
        <p:xfrm>
          <a:off x="3327100" y="4893800"/>
          <a:ext cx="3000000" cy="3000000"/>
        </p:xfrm>
        <a:graphic>
          <a:graphicData uri="http://schemas.openxmlformats.org/drawingml/2006/table">
            <a:tbl>
              <a:tblPr>
                <a:noFill/>
                <a:tableStyleId>{32D103C8-4879-4199-88D7-9D5F73A70F15}</a:tableStyleId>
              </a:tblPr>
              <a:tblGrid>
                <a:gridCol w="3569350"/>
              </a:tblGrid>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8550">
                <a:tc>
                  <a:txBody>
                    <a:bodyPr/>
                    <a:lstStyle/>
                    <a:p>
                      <a:pPr indent="0" lvl="0" marL="0" rtl="0" algn="ctr">
                        <a:spcBef>
                          <a:spcPts val="0"/>
                        </a:spcBef>
                        <a:spcAft>
                          <a:spcPts val="0"/>
                        </a:spcAft>
                        <a:buNone/>
                      </a:pPr>
                      <a:r>
                        <a:rPr i="1" lang="en" sz="1200">
                          <a:solidFill>
                            <a:schemeClr val="dk1"/>
                          </a:solidFill>
                        </a:rPr>
                        <a:t>Schedule</a:t>
                      </a:r>
                      <a:endParaRPr i="1" sz="1200"/>
                    </a:p>
                  </a:txBody>
                  <a:tcPr marT="27425"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ctr">
                        <a:spcBef>
                          <a:spcPts val="0"/>
                        </a:spcBef>
                        <a:spcAft>
                          <a:spcPts val="0"/>
                        </a:spcAft>
                        <a:buNone/>
                      </a:pPr>
                      <a:r>
                        <a:rPr i="1" lang="en" sz="1300"/>
                        <a:t>Saturday                                              Sunday</a:t>
                      </a:r>
                      <a:endParaRPr i="1" sz="1300"/>
                    </a:p>
                  </a:txBody>
                  <a:tcPr marT="0" marB="0" marR="91425" marL="914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67" name="Google Shape;67;p13"/>
          <p:cNvGraphicFramePr/>
          <p:nvPr/>
        </p:nvGraphicFramePr>
        <p:xfrm>
          <a:off x="3327100" y="7315885"/>
          <a:ext cx="3000000" cy="3000000"/>
        </p:xfrm>
        <a:graphic>
          <a:graphicData uri="http://schemas.openxmlformats.org/drawingml/2006/table">
            <a:tbl>
              <a:tblPr>
                <a:noFill/>
                <a:tableStyleId>{32D103C8-4879-4199-88D7-9D5F73A70F15}</a:tableStyleId>
              </a:tblPr>
              <a:tblGrid>
                <a:gridCol w="1784675"/>
                <a:gridCol w="1784675"/>
              </a:tblGrid>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0675">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0" marB="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68" name="Google Shape;68;p13"/>
          <p:cNvSpPr txBox="1"/>
          <p:nvPr/>
        </p:nvSpPr>
        <p:spPr>
          <a:xfrm>
            <a:off x="3381075" y="4603525"/>
            <a:ext cx="3461400" cy="384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i="1" lang="en" sz="1300">
                <a:solidFill>
                  <a:schemeClr val="dk1"/>
                </a:solidFill>
              </a:rPr>
              <a:t>Things to Do</a:t>
            </a:r>
            <a:r>
              <a:rPr i="1" lang="en" sz="1300">
                <a:solidFill>
                  <a:schemeClr val="dk1"/>
                </a:solidFill>
              </a:rPr>
              <a:t>                                       Priority</a:t>
            </a:r>
            <a:endParaRPr i="1" sz="1300">
              <a:solidFill>
                <a:schemeClr val="dk1"/>
              </a:solidFill>
            </a:endParaRPr>
          </a:p>
        </p:txBody>
      </p:sp>
      <p:cxnSp>
        <p:nvCxnSpPr>
          <p:cNvPr id="69" name="Google Shape;69;p13"/>
          <p:cNvCxnSpPr/>
          <p:nvPr/>
        </p:nvCxnSpPr>
        <p:spPr>
          <a:xfrm>
            <a:off x="3329923" y="3999335"/>
            <a:ext cx="0" cy="901200"/>
          </a:xfrm>
          <a:prstGeom prst="straightConnector1">
            <a:avLst/>
          </a:prstGeom>
          <a:noFill/>
          <a:ln cap="flat" cmpd="sng" w="9525">
            <a:solidFill>
              <a:schemeClr val="dk1"/>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