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BD58E33-5E12-41B5-B4A1-909E12CAC609}">
  <a:tblStyle styleId="{6BD58E33-5E12-41B5-B4A1-909E12CAC60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a:t>
            </a:r>
            <a:r>
              <a:rPr b="1" lang="en" sz="1100">
                <a:solidFill>
                  <a:schemeClr val="lt1"/>
                </a:solidFill>
                <a:latin typeface="Lato"/>
                <a:ea typeface="Lato"/>
                <a:cs typeface="Lato"/>
                <a:sym typeface="Lato"/>
              </a:rPr>
              <a:t> | MAKING DECISIONS BIG &amp; SMALL</a:t>
            </a:r>
            <a:endParaRPr b="1" sz="1100">
              <a:solidFill>
                <a:schemeClr val="lt1"/>
              </a:solidFill>
              <a:latin typeface="Lato"/>
              <a:ea typeface="Lato"/>
              <a:cs typeface="Lato"/>
              <a:sym typeface="Lato"/>
            </a:endParaRPr>
          </a:p>
        </p:txBody>
      </p:sp>
      <p:sp>
        <p:nvSpPr>
          <p:cNvPr id="58" name="Google Shape;58;p13"/>
          <p:cNvSpPr txBox="1"/>
          <p:nvPr/>
        </p:nvSpPr>
        <p:spPr>
          <a:xfrm>
            <a:off x="1158000" y="826663"/>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HOT OR COLD?</a:t>
            </a:r>
            <a:endParaRPr sz="4200">
              <a:latin typeface="Lato"/>
              <a:ea typeface="Lato"/>
              <a:cs typeface="Lato"/>
              <a:sym typeface="Lato"/>
            </a:endParaRPr>
          </a:p>
        </p:txBody>
      </p:sp>
      <p:sp>
        <p:nvSpPr>
          <p:cNvPr id="59" name="Google Shape;59;p13"/>
          <p:cNvSpPr txBox="1"/>
          <p:nvPr/>
        </p:nvSpPr>
        <p:spPr>
          <a:xfrm>
            <a:off x="918150" y="1519321"/>
            <a:ext cx="5981100" cy="581700"/>
          </a:xfrm>
          <a:prstGeom prst="rect">
            <a:avLst/>
          </a:prstGeom>
          <a:noFill/>
          <a:ln>
            <a:noFill/>
          </a:ln>
        </p:spPr>
        <p:txBody>
          <a:bodyPr anchorCtr="0" anchor="t" bIns="91425" lIns="91425" spcFirstLastPara="1" rIns="91425" wrap="square" tIns="91425">
            <a:spAutoFit/>
          </a:bodyPr>
          <a:lstStyle/>
          <a:p>
            <a:pPr indent="0" lvl="0" marL="114300" rtl="0" algn="just">
              <a:lnSpc>
                <a:spcPct val="115000"/>
              </a:lnSpc>
              <a:spcBef>
                <a:spcPts val="0"/>
              </a:spcBef>
              <a:spcAft>
                <a:spcPts val="0"/>
              </a:spcAft>
              <a:buNone/>
            </a:pPr>
            <a:r>
              <a:rPr b="1" lang="en" sz="1200">
                <a:solidFill>
                  <a:schemeClr val="dk1"/>
                </a:solidFill>
                <a:latin typeface="Lato"/>
                <a:ea typeface="Lato"/>
                <a:cs typeface="Lato"/>
                <a:sym typeface="Lato"/>
              </a:rPr>
              <a:t>Fill in the blanks to show who really made each decision. Write “hot” if Chris made the decision herself. Write “cold” if she actually let someone else make it for her.</a:t>
            </a:r>
            <a:endParaRPr sz="1200">
              <a:latin typeface="Lato"/>
              <a:ea typeface="Lato"/>
              <a:cs typeface="Lato"/>
              <a:sym typeface="Lato"/>
            </a:endParaRPr>
          </a:p>
        </p:txBody>
      </p:sp>
      <p:sp>
        <p:nvSpPr>
          <p:cNvPr id="60" name="Google Shape;60;p13"/>
          <p:cNvSpPr txBox="1"/>
          <p:nvPr/>
        </p:nvSpPr>
        <p:spPr>
          <a:xfrm>
            <a:off x="918150" y="2184771"/>
            <a:ext cx="5981100" cy="6772500"/>
          </a:xfrm>
          <a:prstGeom prst="rect">
            <a:avLst/>
          </a:prstGeom>
          <a:noFill/>
          <a:ln>
            <a:noFill/>
          </a:ln>
        </p:spPr>
        <p:txBody>
          <a:bodyPr anchorCtr="0" anchor="t" bIns="91425" lIns="91425" spcFirstLastPara="1" rIns="91425" wrap="square" tIns="91425">
            <a:spAutoFit/>
          </a:bodyPr>
          <a:lstStyle/>
          <a:p>
            <a:pPr indent="-317500" lvl="0" marL="317500" rtl="0" algn="l">
              <a:lnSpc>
                <a:spcPct val="115000"/>
              </a:lnSpc>
              <a:spcBef>
                <a:spcPts val="0"/>
              </a:spcBef>
              <a:spcAft>
                <a:spcPts val="0"/>
              </a:spcAft>
              <a:buNone/>
            </a:pPr>
            <a:r>
              <a:rPr lang="en" sz="1200">
                <a:solidFill>
                  <a:schemeClr val="dk1"/>
                </a:solidFill>
                <a:latin typeface="Lato"/>
                <a:ea typeface="Lato"/>
                <a:cs typeface="Lato"/>
                <a:sym typeface="Lato"/>
              </a:rPr>
              <a:t>1.	Hi! My name is Chris, and I got a job at the supermarket on Saturdays. I got a job at this store because you can work in a different area of the store every week.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2.	My first week, I worked in the meat department because my friend Sal works there, and he said that all the cool people work there.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3.	But I didn’t know that when you work in the meat department, you have to mop the floor three times a day. Another person I know said she liked working in the produce department, so I started working there the next week.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4.	But you spend a lot of time in produce spraying water on the vegetables to keep them fresh. I get sick pretty easily, and I knew I’d get a cold from all that cold water. So, the next week I moved to the dairy department.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5.	Have you ever noticed how people always read the back of the milk cartons, and then the cartons slip out of their hands, fall to the floor, and break? Well, guess who cleans it up! My friends at the store told me that there wasn’t a lot to do in the cereal department, so the next week I moved there.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6.	But it was so boring! There was really nothing to do, and I like having something to do. I started thinking about how I like working with numbers and talking to people. Now I’m running the cash register.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317500" lvl="0" marL="31750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7.	And I’m not going to change departments next week.      </a:t>
            </a:r>
            <a:endParaRPr sz="1200">
              <a:solidFill>
                <a:schemeClr val="dk1"/>
              </a:solidFill>
              <a:latin typeface="Lato"/>
              <a:ea typeface="Lato"/>
              <a:cs typeface="Lato"/>
              <a:sym typeface="Lato"/>
            </a:endParaRPr>
          </a:p>
          <a:p>
            <a:pPr indent="0" lvl="0" marL="0" rtl="0" algn="l">
              <a:spcBef>
                <a:spcPts val="0"/>
              </a:spcBef>
              <a:spcAft>
                <a:spcPts val="0"/>
              </a:spcAft>
              <a:buNone/>
            </a:pPr>
            <a:r>
              <a:t/>
            </a:r>
            <a:endParaRPr/>
          </a:p>
        </p:txBody>
      </p:sp>
      <p:graphicFrame>
        <p:nvGraphicFramePr>
          <p:cNvPr id="61" name="Google Shape;61;p13"/>
          <p:cNvGraphicFramePr/>
          <p:nvPr/>
        </p:nvGraphicFramePr>
        <p:xfrm>
          <a:off x="1309475" y="35972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2" name="Google Shape;62;p13"/>
          <p:cNvGraphicFramePr/>
          <p:nvPr/>
        </p:nvGraphicFramePr>
        <p:xfrm>
          <a:off x="1309475" y="2757684"/>
          <a:ext cx="3000000" cy="3000000"/>
        </p:xfrm>
        <a:graphic>
          <a:graphicData uri="http://schemas.openxmlformats.org/drawingml/2006/table">
            <a:tbl>
              <a:tblPr>
                <a:noFill/>
                <a:tableStyleId>{6BD58E33-5E12-41B5-B4A1-909E12CAC609}</a:tableStyleId>
              </a:tblPr>
              <a:tblGrid>
                <a:gridCol w="947975"/>
              </a:tblGrid>
              <a:tr h="100000">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3" name="Google Shape;63;p13"/>
          <p:cNvGraphicFramePr/>
          <p:nvPr/>
        </p:nvGraphicFramePr>
        <p:xfrm>
          <a:off x="1309475" y="46640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4" name="Google Shape;64;p13"/>
          <p:cNvGraphicFramePr/>
          <p:nvPr/>
        </p:nvGraphicFramePr>
        <p:xfrm>
          <a:off x="1309475" y="57308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5" name="Google Shape;65;p13"/>
          <p:cNvGraphicFramePr/>
          <p:nvPr/>
        </p:nvGraphicFramePr>
        <p:xfrm>
          <a:off x="1309475" y="70262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6" name="Google Shape;66;p13"/>
          <p:cNvGraphicFramePr/>
          <p:nvPr/>
        </p:nvGraphicFramePr>
        <p:xfrm>
          <a:off x="1309475" y="80930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7" name="Google Shape;67;p13"/>
          <p:cNvGraphicFramePr/>
          <p:nvPr/>
        </p:nvGraphicFramePr>
        <p:xfrm>
          <a:off x="1309475" y="8702634"/>
          <a:ext cx="3000000" cy="3000000"/>
        </p:xfrm>
        <a:graphic>
          <a:graphicData uri="http://schemas.openxmlformats.org/drawingml/2006/table">
            <a:tbl>
              <a:tblPr>
                <a:noFill/>
                <a:tableStyleId>{6BD58E33-5E12-41B5-B4A1-909E12CAC609}</a:tableStyleId>
              </a:tblPr>
              <a:tblGrid>
                <a:gridCol w="947975"/>
              </a:tblGrid>
              <a:tr h="95825">
                <a:tc>
                  <a:txBody>
                    <a:bodyPr/>
                    <a:lstStyle/>
                    <a:p>
                      <a:pPr indent="0" lvl="0" marL="0" rtl="0" algn="l">
                        <a:spcBef>
                          <a:spcPts val="0"/>
                        </a:spcBef>
                        <a:spcAft>
                          <a:spcPts val="0"/>
                        </a:spcAft>
                        <a:buNone/>
                      </a:pPr>
                      <a:r>
                        <a:t/>
                      </a:r>
                      <a:endParaRPr b="1" sz="1200">
                        <a:latin typeface="Lato"/>
                        <a:ea typeface="Lato"/>
                        <a:cs typeface="Lato"/>
                        <a:sym typeface="Lato"/>
                      </a:endParaRPr>
                    </a:p>
                  </a:txBody>
                  <a:tcPr marT="0" marB="0" marR="0" marL="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68" name="Google Shape;68;p13"/>
          <p:cNvSpPr txBox="1"/>
          <p:nvPr/>
        </p:nvSpPr>
        <p:spPr>
          <a:xfrm rot="10800000">
            <a:off x="1276575" y="8954982"/>
            <a:ext cx="5456400" cy="307800"/>
          </a:xfrm>
          <a:prstGeom prst="rect">
            <a:avLst/>
          </a:prstGeom>
          <a:noFill/>
          <a:ln>
            <a:noFill/>
          </a:ln>
        </p:spPr>
        <p:txBody>
          <a:bodyPr anchorCtr="0" anchor="t" bIns="91425" lIns="91425" spcFirstLastPara="1" rIns="91425" wrap="square" tIns="91425">
            <a:spAutoFit/>
          </a:bodyPr>
          <a:lstStyle/>
          <a:p>
            <a:pPr indent="0" lvl="0" marL="228600" rtl="0" algn="ctr">
              <a:lnSpc>
                <a:spcPct val="115000"/>
              </a:lnSpc>
              <a:spcBef>
                <a:spcPts val="0"/>
              </a:spcBef>
              <a:spcAft>
                <a:spcPts val="0"/>
              </a:spcAft>
              <a:buNone/>
            </a:pPr>
            <a:r>
              <a:rPr lang="en" sz="800">
                <a:solidFill>
                  <a:schemeClr val="dk1"/>
                </a:solidFill>
                <a:latin typeface="Lato"/>
                <a:ea typeface="Lato"/>
                <a:cs typeface="Lato"/>
                <a:sym typeface="Lato"/>
              </a:rPr>
              <a:t>Answer Key:  1. hot   2. cold   3. cold   4. hot   5. cold   6. hot   7. hot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