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77"/>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5774791-9231-461D-8C10-36C23E4B0BB6}">
  <a:tblStyle styleId="{45774791-9231-461D-8C10-36C23E4B0BB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9"/>
  </p:normalViewPr>
  <p:slideViewPr>
    <p:cSldViewPr snapToGrid="0">
      <p:cViewPr varScale="1">
        <p:scale>
          <a:sx n="143" d="100"/>
          <a:sy n="143" d="100"/>
        </p:scale>
        <p:origin x="1920" y="22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009CDF"/>
          </a:solidFill>
          <a:ln w="9525" cap="flat" cmpd="sng">
            <a:solidFill>
              <a:srgbClr val="009CD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COMMUNICATION | SPEAKING</a:t>
            </a:r>
            <a:endParaRPr sz="1100" b="1">
              <a:solidFill>
                <a:schemeClr val="lt1"/>
              </a:solidFill>
              <a:latin typeface="Lato"/>
              <a:ea typeface="Lato"/>
              <a:cs typeface="Lato"/>
              <a:sym typeface="Lato"/>
            </a:endParaRPr>
          </a:p>
        </p:txBody>
      </p:sp>
      <p:sp>
        <p:nvSpPr>
          <p:cNvPr id="58" name="Google Shape;58;p13"/>
          <p:cNvSpPr txBox="1"/>
          <p:nvPr/>
        </p:nvSpPr>
        <p:spPr>
          <a:xfrm>
            <a:off x="1158000" y="725688"/>
            <a:ext cx="5456400" cy="700200"/>
          </a:xfrm>
          <a:prstGeom prst="rect">
            <a:avLst/>
          </a:prstGeom>
          <a:noFill/>
          <a:ln>
            <a:noFill/>
          </a:ln>
        </p:spPr>
        <p:txBody>
          <a:bodyPr spcFirstLastPara="1" wrap="square" lIns="91425" tIns="91425" rIns="91425" bIns="91425" anchor="ctr" anchorCtr="0">
            <a:spAutoFit/>
          </a:bodyPr>
          <a:lstStyle/>
          <a:p>
            <a:pPr marL="0" lvl="0" indent="0" algn="ctr" rtl="0">
              <a:lnSpc>
                <a:spcPct val="115000"/>
              </a:lnSpc>
              <a:spcBef>
                <a:spcPts val="500"/>
              </a:spcBef>
              <a:spcAft>
                <a:spcPts val="0"/>
              </a:spcAft>
              <a:buNone/>
            </a:pPr>
            <a:r>
              <a:rPr lang="en" sz="3350">
                <a:solidFill>
                  <a:schemeClr val="dk1"/>
                </a:solidFill>
                <a:latin typeface="Lato"/>
                <a:ea typeface="Lato"/>
                <a:cs typeface="Lato"/>
                <a:sym typeface="Lato"/>
              </a:rPr>
              <a:t>CHECK YOUR GRIP</a:t>
            </a:r>
            <a:endParaRPr sz="4200">
              <a:latin typeface="Lato"/>
              <a:ea typeface="Lato"/>
              <a:cs typeface="Lato"/>
              <a:sym typeface="Lato"/>
            </a:endParaRPr>
          </a:p>
        </p:txBody>
      </p:sp>
      <p:sp>
        <p:nvSpPr>
          <p:cNvPr id="59" name="Google Shape;59;p13"/>
          <p:cNvSpPr txBox="1"/>
          <p:nvPr/>
        </p:nvSpPr>
        <p:spPr>
          <a:xfrm>
            <a:off x="603275" y="1458925"/>
            <a:ext cx="6823200" cy="5817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en" sz="1200" b="1">
                <a:solidFill>
                  <a:schemeClr val="dk1"/>
                </a:solidFill>
                <a:latin typeface="Lato"/>
                <a:ea typeface="Lato"/>
                <a:cs typeface="Lato"/>
                <a:sym typeface="Lato"/>
              </a:rPr>
              <a:t>Check whether you agree or disagree with each statement below. Then follow the directions at the bottom of the page to rate how well you understand the power of your words.</a:t>
            </a:r>
            <a:endParaRPr sz="1200">
              <a:latin typeface="Lato"/>
              <a:ea typeface="Lato"/>
              <a:cs typeface="Lato"/>
              <a:sym typeface="Lato"/>
            </a:endParaRPr>
          </a:p>
        </p:txBody>
      </p:sp>
      <p:graphicFrame>
        <p:nvGraphicFramePr>
          <p:cNvPr id="60" name="Google Shape;60;p13"/>
          <p:cNvGraphicFramePr/>
          <p:nvPr>
            <p:extLst>
              <p:ext uri="{D42A27DB-BD31-4B8C-83A1-F6EECF244321}">
                <p14:modId xmlns:p14="http://schemas.microsoft.com/office/powerpoint/2010/main" val="1543301181"/>
              </p:ext>
            </p:extLst>
          </p:nvPr>
        </p:nvGraphicFramePr>
        <p:xfrm>
          <a:off x="5465682" y="2073654"/>
          <a:ext cx="1960800" cy="5944264"/>
        </p:xfrm>
        <a:graphic>
          <a:graphicData uri="http://schemas.openxmlformats.org/drawingml/2006/table">
            <a:tbl>
              <a:tblPr>
                <a:noFill/>
                <a:tableStyleId>{45774791-9231-461D-8C10-36C23E4B0BB6}</a:tableStyleId>
              </a:tblPr>
              <a:tblGrid>
                <a:gridCol w="971750">
                  <a:extLst>
                    <a:ext uri="{9D8B030D-6E8A-4147-A177-3AD203B41FA5}">
                      <a16:colId xmlns:a16="http://schemas.microsoft.com/office/drawing/2014/main" val="20000"/>
                    </a:ext>
                  </a:extLst>
                </a:gridCol>
                <a:gridCol w="989050">
                  <a:extLst>
                    <a:ext uri="{9D8B030D-6E8A-4147-A177-3AD203B41FA5}">
                      <a16:colId xmlns:a16="http://schemas.microsoft.com/office/drawing/2014/main" val="20001"/>
                    </a:ext>
                  </a:extLst>
                </a:gridCol>
              </a:tblGrid>
              <a:tr h="209650">
                <a:tc>
                  <a:txBody>
                    <a:bodyPr/>
                    <a:lstStyle/>
                    <a:p>
                      <a:pPr marL="0" lvl="0" indent="0" algn="ctr" rtl="0">
                        <a:spcBef>
                          <a:spcPts val="0"/>
                        </a:spcBef>
                        <a:spcAft>
                          <a:spcPts val="0"/>
                        </a:spcAft>
                        <a:buNone/>
                      </a:pPr>
                      <a:r>
                        <a:rPr lang="en" sz="1200"/>
                        <a:t>AGREE</a:t>
                      </a:r>
                      <a:endParaRPr sz="12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ctr" rtl="0">
                        <a:spcBef>
                          <a:spcPts val="0"/>
                        </a:spcBef>
                        <a:spcAft>
                          <a:spcPts val="0"/>
                        </a:spcAft>
                        <a:buNone/>
                      </a:pPr>
                      <a:r>
                        <a:rPr lang="en" sz="1200"/>
                        <a:t>DISAGREE</a:t>
                      </a:r>
                      <a:endParaRPr sz="12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50475">
                <a:tc>
                  <a:txBody>
                    <a:bodyPr/>
                    <a:lstStyle/>
                    <a:p>
                      <a:pPr marL="0" lvl="0" indent="0" algn="l" rtl="0">
                        <a:spcBef>
                          <a:spcPts val="0"/>
                        </a:spcBef>
                        <a:spcAft>
                          <a:spcPts val="0"/>
                        </a:spcAft>
                        <a:buNone/>
                      </a:pPr>
                      <a:endParaRPr sz="1100" dirty="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350500">
                <a:tc>
                  <a:txBody>
                    <a:bodyPr/>
                    <a:lstStyle/>
                    <a:p>
                      <a:pPr marL="0" lvl="0" indent="0" algn="l" rtl="0">
                        <a:spcBef>
                          <a:spcPts val="0"/>
                        </a:spcBef>
                        <a:spcAft>
                          <a:spcPts val="0"/>
                        </a:spcAft>
                        <a:buNone/>
                      </a:pPr>
                      <a:endParaRPr sz="110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382740">
                <a:tc>
                  <a:txBody>
                    <a:bodyPr/>
                    <a:lstStyle/>
                    <a:p>
                      <a:pPr marL="0" lvl="0" indent="0" algn="l" rtl="0">
                        <a:spcBef>
                          <a:spcPts val="0"/>
                        </a:spcBef>
                        <a:spcAft>
                          <a:spcPts val="0"/>
                        </a:spcAft>
                        <a:buNone/>
                      </a:pPr>
                      <a:endParaRPr sz="1100" dirty="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350475">
                <a:tc>
                  <a:txBody>
                    <a:bodyPr/>
                    <a:lstStyle/>
                    <a:p>
                      <a:pPr marL="0" lvl="0" indent="0" algn="l" rtl="0">
                        <a:spcBef>
                          <a:spcPts val="0"/>
                        </a:spcBef>
                        <a:spcAft>
                          <a:spcPts val="0"/>
                        </a:spcAft>
                        <a:buNone/>
                      </a:pPr>
                      <a:endParaRPr sz="110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543250">
                <a:tc>
                  <a:txBody>
                    <a:bodyPr/>
                    <a:lstStyle/>
                    <a:p>
                      <a:pPr marL="0" lvl="0" indent="0" algn="l" rtl="0">
                        <a:spcBef>
                          <a:spcPts val="0"/>
                        </a:spcBef>
                        <a:spcAft>
                          <a:spcPts val="0"/>
                        </a:spcAft>
                        <a:buNone/>
                      </a:pPr>
                      <a:endParaRPr sz="110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350500">
                <a:tc>
                  <a:txBody>
                    <a:bodyPr/>
                    <a:lstStyle/>
                    <a:p>
                      <a:pPr marL="0" lvl="0" indent="0" algn="l" rtl="0">
                        <a:spcBef>
                          <a:spcPts val="0"/>
                        </a:spcBef>
                        <a:spcAft>
                          <a:spcPts val="0"/>
                        </a:spcAft>
                        <a:buNone/>
                      </a:pPr>
                      <a:endParaRPr sz="110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360458">
                <a:tc>
                  <a:txBody>
                    <a:bodyPr/>
                    <a:lstStyle/>
                    <a:p>
                      <a:pPr marL="0" lvl="0" indent="0" algn="l" rtl="0">
                        <a:spcBef>
                          <a:spcPts val="0"/>
                        </a:spcBef>
                        <a:spcAft>
                          <a:spcPts val="0"/>
                        </a:spcAft>
                        <a:buNone/>
                      </a:pPr>
                      <a:endParaRPr sz="1100" dirty="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350500">
                <a:tc>
                  <a:txBody>
                    <a:bodyPr/>
                    <a:lstStyle/>
                    <a:p>
                      <a:pPr marL="0" lvl="0" indent="0" algn="l" rtl="0">
                        <a:spcBef>
                          <a:spcPts val="0"/>
                        </a:spcBef>
                        <a:spcAft>
                          <a:spcPts val="0"/>
                        </a:spcAft>
                        <a:buNone/>
                      </a:pPr>
                      <a:endParaRPr sz="1100" dirty="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375626">
                <a:tc>
                  <a:txBody>
                    <a:bodyPr/>
                    <a:lstStyle/>
                    <a:p>
                      <a:pPr marL="0" lvl="0" indent="0" algn="l" rtl="0">
                        <a:spcBef>
                          <a:spcPts val="0"/>
                        </a:spcBef>
                        <a:spcAft>
                          <a:spcPts val="0"/>
                        </a:spcAft>
                        <a:buNone/>
                      </a:pPr>
                      <a:endParaRPr sz="1100" dirty="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350475">
                <a:tc>
                  <a:txBody>
                    <a:bodyPr/>
                    <a:lstStyle/>
                    <a:p>
                      <a:pPr marL="0" lvl="0" indent="0" algn="l" rtl="0">
                        <a:spcBef>
                          <a:spcPts val="0"/>
                        </a:spcBef>
                        <a:spcAft>
                          <a:spcPts val="0"/>
                        </a:spcAft>
                        <a:buNone/>
                      </a:pPr>
                      <a:endParaRPr sz="1100" dirty="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0"/>
                  </a:ext>
                </a:extLst>
              </a:tr>
              <a:tr h="350500">
                <a:tc>
                  <a:txBody>
                    <a:bodyPr/>
                    <a:lstStyle/>
                    <a:p>
                      <a:pPr marL="0" lvl="0" indent="0" algn="l" rtl="0">
                        <a:spcBef>
                          <a:spcPts val="0"/>
                        </a:spcBef>
                        <a:spcAft>
                          <a:spcPts val="0"/>
                        </a:spcAft>
                        <a:buNone/>
                      </a:pPr>
                      <a:endParaRPr sz="1100" dirty="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1"/>
                  </a:ext>
                </a:extLst>
              </a:tr>
              <a:tr h="365810">
                <a:tc>
                  <a:txBody>
                    <a:bodyPr/>
                    <a:lstStyle/>
                    <a:p>
                      <a:pPr marL="0" lvl="0" indent="0" algn="l" rtl="0">
                        <a:spcBef>
                          <a:spcPts val="0"/>
                        </a:spcBef>
                        <a:spcAft>
                          <a:spcPts val="0"/>
                        </a:spcAft>
                        <a:buNone/>
                      </a:pPr>
                      <a:endParaRPr sz="1100" dirty="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2"/>
                  </a:ext>
                </a:extLst>
              </a:tr>
              <a:tr h="349638">
                <a:tc>
                  <a:txBody>
                    <a:bodyPr/>
                    <a:lstStyle/>
                    <a:p>
                      <a:pPr marL="0" lvl="0" indent="0" algn="l" rtl="0">
                        <a:spcBef>
                          <a:spcPts val="0"/>
                        </a:spcBef>
                        <a:spcAft>
                          <a:spcPts val="0"/>
                        </a:spcAft>
                        <a:buNone/>
                      </a:pPr>
                      <a:endParaRPr sz="110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3"/>
                  </a:ext>
                </a:extLst>
              </a:tr>
              <a:tr h="350450">
                <a:tc>
                  <a:txBody>
                    <a:bodyPr/>
                    <a:lstStyle/>
                    <a:p>
                      <a:pPr marL="0" lvl="0" indent="0" algn="l" rtl="0">
                        <a:spcBef>
                          <a:spcPts val="0"/>
                        </a:spcBef>
                        <a:spcAft>
                          <a:spcPts val="0"/>
                        </a:spcAft>
                        <a:buNone/>
                      </a:pPr>
                      <a:endParaRPr sz="1100"/>
                    </a:p>
                  </a:txBody>
                  <a:tcPr marL="91425" marR="91425" marT="91425" marB="91425">
                    <a:lnL w="9525"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4"/>
                  </a:ext>
                </a:extLst>
              </a:tr>
              <a:tr h="396200">
                <a:tc>
                  <a:txBody>
                    <a:bodyPr/>
                    <a:lstStyle/>
                    <a:p>
                      <a:pPr marL="0" lvl="0" indent="0" algn="l" rtl="0">
                        <a:spcBef>
                          <a:spcPts val="0"/>
                        </a:spcBef>
                        <a:spcAft>
                          <a:spcPts val="0"/>
                        </a:spcAft>
                        <a:buNone/>
                      </a:pPr>
                      <a:endParaRPr sz="110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endParaRPr sz="1100" dirty="0"/>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5"/>
                  </a:ext>
                </a:extLst>
              </a:tr>
            </a:tbl>
          </a:graphicData>
        </a:graphic>
      </p:graphicFrame>
      <p:graphicFrame>
        <p:nvGraphicFramePr>
          <p:cNvPr id="61" name="Google Shape;61;p13"/>
          <p:cNvGraphicFramePr/>
          <p:nvPr/>
        </p:nvGraphicFramePr>
        <p:xfrm>
          <a:off x="627707" y="2439379"/>
          <a:ext cx="4837975" cy="5192998"/>
        </p:xfrm>
        <a:graphic>
          <a:graphicData uri="http://schemas.openxmlformats.org/drawingml/2006/table">
            <a:tbl>
              <a:tblPr>
                <a:noFill/>
                <a:tableStyleId>{45774791-9231-461D-8C10-36C23E4B0BB6}</a:tableStyleId>
              </a:tblPr>
              <a:tblGrid>
                <a:gridCol w="4837975">
                  <a:extLst>
                    <a:ext uri="{9D8B030D-6E8A-4147-A177-3AD203B41FA5}">
                      <a16:colId xmlns:a16="http://schemas.microsoft.com/office/drawing/2014/main" val="20000"/>
                    </a:ext>
                  </a:extLst>
                </a:gridCol>
              </a:tblGrid>
              <a:tr h="0">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Hearing angry words first thing in the morning can ruin my day.</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19050"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303825">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Words of praise make me feel wonderful! </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1"/>
                  </a:ext>
                </a:extLst>
              </a:tr>
              <a:tr h="297075">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I know I can upset someone by calling them a name.</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2"/>
                  </a:ext>
                </a:extLst>
              </a:tr>
              <a:tr h="279975">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Compliments usually embarrass me, but I like them anyway.</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3"/>
                  </a:ext>
                </a:extLst>
              </a:tr>
              <a:tr h="228625">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It’s sometimes easier to blame someone else than to explain what really happened.</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4"/>
                  </a:ext>
                </a:extLst>
              </a:tr>
              <a:tr h="227600">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I hate how it feels when someone puts me down.</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5"/>
                  </a:ext>
                </a:extLst>
              </a:tr>
              <a:tr h="228550">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I know it hurts others when I put them down.</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6"/>
                  </a:ext>
                </a:extLst>
              </a:tr>
              <a:tr h="271400">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Sometimes I say things that I don’t mean.</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7"/>
                  </a:ext>
                </a:extLst>
              </a:tr>
              <a:tr h="280150">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It’s usually better to say hello than to pretend you don’t see someone.</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8"/>
                  </a:ext>
                </a:extLst>
              </a:tr>
              <a:tr h="248425">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It’s always better to say, “Excuse me,” than to say, “Get out of my way.”  </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9"/>
                  </a:ext>
                </a:extLst>
              </a:tr>
              <a:tr h="287275">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I can use words to make someone smile.</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0"/>
                  </a:ext>
                </a:extLst>
              </a:tr>
              <a:tr h="216275">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I sometimes find it difficult to say what I mean.</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1"/>
                  </a:ext>
                </a:extLst>
              </a:tr>
              <a:tr h="250575">
                <a:tc>
                  <a:txBody>
                    <a:bodyPr/>
                    <a:lstStyle/>
                    <a:p>
                      <a:pPr marL="0" lvl="0" indent="0" algn="l" rtl="0">
                        <a:lnSpc>
                          <a:spcPct val="115000"/>
                        </a:lnSpc>
                        <a:spcBef>
                          <a:spcPts val="0"/>
                        </a:spcBef>
                        <a:spcAft>
                          <a:spcPts val="500"/>
                        </a:spcAft>
                        <a:buNone/>
                      </a:pPr>
                      <a:r>
                        <a:rPr lang="en" sz="1100">
                          <a:solidFill>
                            <a:schemeClr val="dk1"/>
                          </a:solidFill>
                          <a:latin typeface="Lato"/>
                          <a:ea typeface="Lato"/>
                          <a:cs typeface="Lato"/>
                          <a:sym typeface="Lato"/>
                        </a:rPr>
                        <a:t>I can be nice with words.</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12"/>
                  </a:ext>
                </a:extLst>
              </a:tr>
              <a:tr h="233425">
                <a:tc>
                  <a:txBody>
                    <a:bodyPr/>
                    <a:lstStyle/>
                    <a:p>
                      <a:pPr marL="0" lvl="0" indent="0" algn="just" rtl="0">
                        <a:lnSpc>
                          <a:spcPct val="115000"/>
                        </a:lnSpc>
                        <a:spcBef>
                          <a:spcPts val="0"/>
                        </a:spcBef>
                        <a:spcAft>
                          <a:spcPts val="500"/>
                        </a:spcAft>
                        <a:buNone/>
                      </a:pPr>
                      <a:r>
                        <a:rPr lang="en" sz="1100">
                          <a:solidFill>
                            <a:schemeClr val="dk1"/>
                          </a:solidFill>
                          <a:latin typeface="Lato"/>
                          <a:ea typeface="Lato"/>
                          <a:cs typeface="Lato"/>
                          <a:sym typeface="Lato"/>
                        </a:rPr>
                        <a:t>I can be mean with words.</a:t>
                      </a:r>
                      <a:endParaRPr sz="1100">
                        <a:latin typeface="Lato"/>
                        <a:ea typeface="Lato"/>
                        <a:cs typeface="Lato"/>
                        <a:sym typeface="Lato"/>
                      </a:endParaRPr>
                    </a:p>
                  </a:txBody>
                  <a:tcPr marL="91425" marR="91425" marT="91425" marB="91425">
                    <a:lnL w="19050" cap="flat" cmpd="sng">
                      <a:solidFill>
                        <a:schemeClr val="dk1"/>
                      </a:solidFill>
                      <a:prstDash val="solid"/>
                      <a:round/>
                      <a:headEnd type="none" w="sm" len="sm"/>
                      <a:tailEnd type="none" w="sm" len="sm"/>
                    </a:lnL>
                    <a:lnR w="19050"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19050" cap="flat" cmpd="sng">
                      <a:solidFill>
                        <a:schemeClr val="dk1"/>
                      </a:solidFill>
                      <a:prstDash val="solid"/>
                      <a:round/>
                      <a:headEnd type="none" w="sm" len="sm"/>
                      <a:tailEnd type="none" w="sm" len="sm"/>
                    </a:lnB>
                  </a:tcPr>
                </a:tc>
                <a:extLst>
                  <a:ext uri="{0D108BD9-81ED-4DB2-BD59-A6C34878D82A}">
                    <a16:rowId xmlns:a16="http://schemas.microsoft.com/office/drawing/2014/main" val="10013"/>
                  </a:ext>
                </a:extLst>
              </a:tr>
            </a:tbl>
          </a:graphicData>
        </a:graphic>
      </p:graphicFrame>
      <p:sp>
        <p:nvSpPr>
          <p:cNvPr id="62" name="Google Shape;62;p13"/>
          <p:cNvSpPr txBox="1"/>
          <p:nvPr/>
        </p:nvSpPr>
        <p:spPr>
          <a:xfrm>
            <a:off x="627700" y="7976175"/>
            <a:ext cx="6847500" cy="794100"/>
          </a:xfrm>
          <a:prstGeom prst="rect">
            <a:avLst/>
          </a:prstGeom>
          <a:noFill/>
          <a:ln>
            <a:noFill/>
          </a:ln>
        </p:spPr>
        <p:txBody>
          <a:bodyPr spcFirstLastPara="1" wrap="square" lIns="91425" tIns="91425" rIns="91425" bIns="91425" anchor="t" anchorCtr="0">
            <a:spAutoFit/>
          </a:bodyPr>
          <a:lstStyle/>
          <a:p>
            <a:pPr marL="0" lvl="0" indent="0" algn="just" rtl="0">
              <a:lnSpc>
                <a:spcPct val="115000"/>
              </a:lnSpc>
              <a:spcBef>
                <a:spcPts val="0"/>
              </a:spcBef>
              <a:spcAft>
                <a:spcPts val="0"/>
              </a:spcAft>
              <a:buNone/>
            </a:pPr>
            <a:r>
              <a:rPr lang="en" sz="1200" b="1">
                <a:solidFill>
                  <a:schemeClr val="dk1"/>
                </a:solidFill>
                <a:latin typeface="Lato"/>
                <a:ea typeface="Lato"/>
                <a:cs typeface="Lato"/>
                <a:sym typeface="Lato"/>
              </a:rPr>
              <a:t>Add the number of checks in the “Agree” column, and write the total at the bottom. Then match your score with one of the ratings below. Your rating will tell you how well you understand the power of words.</a:t>
            </a:r>
            <a:endParaRPr/>
          </a:p>
        </p:txBody>
      </p:sp>
      <p:sp>
        <p:nvSpPr>
          <p:cNvPr id="63" name="Google Shape;63;p13"/>
          <p:cNvSpPr txBox="1"/>
          <p:nvPr/>
        </p:nvSpPr>
        <p:spPr>
          <a:xfrm>
            <a:off x="1348925" y="8782300"/>
            <a:ext cx="2426100" cy="581700"/>
          </a:xfrm>
          <a:prstGeom prst="rect">
            <a:avLst/>
          </a:prstGeom>
          <a:noFill/>
          <a:ln>
            <a:noFill/>
          </a:ln>
        </p:spPr>
        <p:txBody>
          <a:bodyPr spcFirstLastPara="1" wrap="square" lIns="91425" tIns="91425" rIns="91425" bIns="91425" anchor="t" anchorCtr="0">
            <a:spAutoFit/>
          </a:bodyPr>
          <a:lstStyle/>
          <a:p>
            <a:pPr marL="0" lvl="0" indent="0" algn="r" rtl="0">
              <a:lnSpc>
                <a:spcPct val="115000"/>
              </a:lnSpc>
              <a:spcBef>
                <a:spcPts val="0"/>
              </a:spcBef>
              <a:spcAft>
                <a:spcPts val="0"/>
              </a:spcAft>
              <a:buNone/>
            </a:pPr>
            <a:r>
              <a:rPr lang="en" sz="1200">
                <a:solidFill>
                  <a:schemeClr val="dk1"/>
                </a:solidFill>
                <a:latin typeface="Lato"/>
                <a:ea typeface="Lato"/>
                <a:cs typeface="Lato"/>
                <a:sym typeface="Lato"/>
              </a:rPr>
              <a:t>11–14 = TOTALLY IN TOUCH</a:t>
            </a:r>
            <a:endParaRPr sz="1200" b="1">
              <a:solidFill>
                <a:schemeClr val="dk1"/>
              </a:solidFill>
              <a:latin typeface="Lato"/>
              <a:ea typeface="Lato"/>
              <a:cs typeface="Lato"/>
              <a:sym typeface="Lato"/>
            </a:endParaRPr>
          </a:p>
          <a:p>
            <a:pPr marL="0" lvl="0" indent="0" algn="r" rtl="0">
              <a:lnSpc>
                <a:spcPct val="115000"/>
              </a:lnSpc>
              <a:spcBef>
                <a:spcPts val="0"/>
              </a:spcBef>
              <a:spcAft>
                <a:spcPts val="0"/>
              </a:spcAft>
              <a:buNone/>
            </a:pPr>
            <a:r>
              <a:rPr lang="en" sz="1200">
                <a:solidFill>
                  <a:schemeClr val="dk1"/>
                </a:solidFill>
                <a:latin typeface="Lato"/>
                <a:ea typeface="Lato"/>
                <a:cs typeface="Lato"/>
                <a:sym typeface="Lato"/>
              </a:rPr>
              <a:t>4–6 = BARELY IN TOUCH  </a:t>
            </a:r>
            <a:endParaRPr/>
          </a:p>
        </p:txBody>
      </p:sp>
      <p:sp>
        <p:nvSpPr>
          <p:cNvPr id="64" name="Google Shape;64;p13"/>
          <p:cNvSpPr txBox="1"/>
          <p:nvPr/>
        </p:nvSpPr>
        <p:spPr>
          <a:xfrm>
            <a:off x="3775025" y="8767875"/>
            <a:ext cx="2930100" cy="581700"/>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sz="1200">
                <a:solidFill>
                  <a:schemeClr val="dk1"/>
                </a:solidFill>
                <a:latin typeface="Lato"/>
                <a:ea typeface="Lato"/>
                <a:cs typeface="Lato"/>
                <a:sym typeface="Lato"/>
              </a:rPr>
              <a:t>7–10 = PRETTY GOOD GRASP OF IT</a:t>
            </a:r>
            <a:r>
              <a:rPr lang="en" sz="1200" b="1">
                <a:solidFill>
                  <a:schemeClr val="dk1"/>
                </a:solidFill>
                <a:latin typeface="Lato"/>
                <a:ea typeface="Lato"/>
                <a:cs typeface="Lato"/>
                <a:sym typeface="Lato"/>
              </a:rPr>
              <a:t> </a:t>
            </a:r>
            <a:endParaRPr sz="1200" b="1">
              <a:solidFill>
                <a:schemeClr val="dk1"/>
              </a:solidFill>
              <a:latin typeface="Lato"/>
              <a:ea typeface="Lato"/>
              <a:cs typeface="Lato"/>
              <a:sym typeface="Lato"/>
            </a:endParaRPr>
          </a:p>
          <a:p>
            <a:pPr marL="0" lvl="0" indent="0" algn="l" rtl="0">
              <a:lnSpc>
                <a:spcPct val="115000"/>
              </a:lnSpc>
              <a:spcBef>
                <a:spcPts val="0"/>
              </a:spcBef>
              <a:spcAft>
                <a:spcPts val="0"/>
              </a:spcAft>
              <a:buClr>
                <a:schemeClr val="dk1"/>
              </a:buClr>
              <a:buSzPts val="1100"/>
              <a:buFont typeface="Arial"/>
              <a:buNone/>
            </a:pPr>
            <a:r>
              <a:rPr lang="en" sz="1200">
                <a:solidFill>
                  <a:schemeClr val="dk1"/>
                </a:solidFill>
                <a:latin typeface="Lato"/>
                <a:ea typeface="Lato"/>
                <a:cs typeface="Lato"/>
                <a:sym typeface="Lato"/>
              </a:rPr>
              <a:t>0–3 = DON’T HAVE A CLUE</a:t>
            </a:r>
            <a:endParaRPr sz="1200" b="1">
              <a:solidFill>
                <a:schemeClr val="dk1"/>
              </a:solidFill>
              <a:latin typeface="Lato"/>
              <a:ea typeface="Lato"/>
              <a:cs typeface="Lato"/>
              <a:sym typeface="Lato"/>
            </a:endParaRPr>
          </a:p>
        </p:txBody>
      </p:sp>
      <p:cxnSp>
        <p:nvCxnSpPr>
          <p:cNvPr id="65" name="Google Shape;65;p13"/>
          <p:cNvCxnSpPr/>
          <p:nvPr/>
        </p:nvCxnSpPr>
        <p:spPr>
          <a:xfrm>
            <a:off x="3775025" y="8798950"/>
            <a:ext cx="0" cy="548400"/>
          </a:xfrm>
          <a:prstGeom prst="straightConnector1">
            <a:avLst/>
          </a:prstGeom>
          <a:noFill/>
          <a:ln w="9525" cap="flat" cmpd="sng">
            <a:solidFill>
              <a:schemeClr val="dk1"/>
            </a:solidFill>
            <a:prstDash val="solid"/>
            <a:round/>
            <a:headEnd type="none" w="med" len="med"/>
            <a:tailEnd type="none" w="med" len="med"/>
          </a:ln>
        </p:spPr>
      </p:cxnSp>
      <p:sp>
        <p:nvSpPr>
          <p:cNvPr id="66" name="Google Shape;66;p13"/>
          <p:cNvSpPr txBox="1"/>
          <p:nvPr/>
        </p:nvSpPr>
        <p:spPr>
          <a:xfrm>
            <a:off x="4667725" y="7578188"/>
            <a:ext cx="7752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200" b="1"/>
              <a:t>TOTAL</a:t>
            </a:r>
            <a:endParaRPr sz="1200" b="1"/>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272</Words>
  <Application>Microsoft Macintosh PowerPoint</Application>
  <PresentationFormat>Custom</PresentationFormat>
  <Paragraphs>26</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Vincenzo Capone</cp:lastModifiedBy>
  <cp:revision>1</cp:revision>
  <dcterms:modified xsi:type="dcterms:W3CDTF">2022-09-23T16:01:22Z</dcterms:modified>
</cp:coreProperties>
</file>