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966BF6B-52F9-4E15-9E68-96C81A9FDA33}">
  <a:tblStyle styleId="{6966BF6B-52F9-4E15-9E68-96C81A9FDA3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6" name="Google Shape;56;p13"/>
          <p:cNvSpPr txBox="1"/>
          <p:nvPr/>
        </p:nvSpPr>
        <p:spPr>
          <a:xfrm>
            <a:off x="953010" y="8814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SAMPLE CONTRACT</a:t>
            </a:r>
            <a:endParaRPr sz="315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953000" y="3159800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210375" y="3061550"/>
            <a:ext cx="5943900" cy="188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Come to class on time in order to maximize our work time on the project.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Treat the project and all work involved seriously.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Complete tasks on time and to the best of my ability.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Keep all project commitments.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Continue working on the project until it is completed, or until the team agrees that the work is done.</a:t>
            </a:r>
            <a:endParaRPr b="1" sz="13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1745796" y="536677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{6966BF6B-52F9-4E15-9E68-96C81A9FDA33}</a:tableStyleId>
              </a:tblPr>
              <a:tblGrid>
                <a:gridCol w="22485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0" name="Google Shape;60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SERVICE LEARNING</a:t>
            </a: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| ACTIVITY SHEET</a:t>
            </a:r>
            <a:endParaRPr b="1" sz="1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918250" y="2113800"/>
            <a:ext cx="5981100" cy="84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Lato"/>
                <a:ea typeface="Lato"/>
                <a:cs typeface="Lato"/>
                <a:sym typeface="Lato"/>
              </a:rPr>
              <a:t>I, </a:t>
            </a: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</a:t>
            </a:r>
            <a:r>
              <a:rPr lang="en" sz="13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student’s name</a:t>
            </a: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), as a member of (</a:t>
            </a:r>
            <a:r>
              <a:rPr lang="en" sz="13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educator’s name and subject</a:t>
            </a: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 class, hereby state my commitment to the service learning project that our class is going to execute. As part of the project team, I agree to the following:</a:t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953000" y="3507511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953000" y="3803729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953000" y="4117111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953000" y="4439076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 txBox="1"/>
          <p:nvPr/>
        </p:nvSpPr>
        <p:spPr>
          <a:xfrm>
            <a:off x="918149" y="5327725"/>
            <a:ext cx="10524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Lato"/>
                <a:ea typeface="Lato"/>
                <a:cs typeface="Lato"/>
                <a:sym typeface="Lato"/>
              </a:rPr>
              <a:t>Signed on</a:t>
            </a:r>
            <a:endParaRPr sz="13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8" name="Google Shape;68;p13"/>
          <p:cNvGraphicFramePr/>
          <p:nvPr/>
        </p:nvGraphicFramePr>
        <p:xfrm>
          <a:off x="952996" y="598748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{6966BF6B-52F9-4E15-9E68-96C81A9FDA33}</a:tableStyleId>
              </a:tblPr>
              <a:tblGrid>
                <a:gridCol w="30413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9" name="Google Shape;69;p13"/>
          <p:cNvGraphicFramePr/>
          <p:nvPr/>
        </p:nvGraphicFramePr>
        <p:xfrm>
          <a:off x="918146" y="676486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{6966BF6B-52F9-4E15-9E68-96C81A9FDA33}</a:tableStyleId>
              </a:tblPr>
              <a:tblGrid>
                <a:gridCol w="30413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70" name="Google Shape;70;p13"/>
          <p:cNvGraphicFramePr/>
          <p:nvPr/>
        </p:nvGraphicFramePr>
        <p:xfrm>
          <a:off x="918146" y="754223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{6966BF6B-52F9-4E15-9E68-96C81A9FDA33}</a:tableStyleId>
              </a:tblPr>
              <a:tblGrid>
                <a:gridCol w="30413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1" name="Google Shape;71;p13"/>
          <p:cNvSpPr txBox="1"/>
          <p:nvPr/>
        </p:nvSpPr>
        <p:spPr>
          <a:xfrm>
            <a:off x="1745800" y="5712625"/>
            <a:ext cx="5655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Lato"/>
                <a:ea typeface="Lato"/>
                <a:cs typeface="Lato"/>
                <a:sym typeface="Lato"/>
              </a:rPr>
              <a:t>Date</a:t>
            </a:r>
            <a:endParaRPr sz="1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953000" y="6361950"/>
            <a:ext cx="10947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Lato"/>
                <a:ea typeface="Lato"/>
                <a:cs typeface="Lato"/>
                <a:sym typeface="Lato"/>
              </a:rPr>
              <a:t>Student’s Signature</a:t>
            </a:r>
            <a:endParaRPr sz="1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953000" y="7145350"/>
            <a:ext cx="1206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Lato"/>
                <a:ea typeface="Lato"/>
                <a:cs typeface="Lato"/>
                <a:sym typeface="Lato"/>
              </a:rPr>
              <a:t>Educator’s </a:t>
            </a:r>
            <a:r>
              <a:rPr lang="en" sz="1000">
                <a:latin typeface="Lato"/>
                <a:ea typeface="Lato"/>
                <a:cs typeface="Lato"/>
                <a:sym typeface="Lato"/>
              </a:rPr>
              <a:t>Signature</a:t>
            </a:r>
            <a:endParaRPr sz="1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953000" y="7928750"/>
            <a:ext cx="1206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Lato"/>
                <a:ea typeface="Lato"/>
                <a:cs typeface="Lato"/>
                <a:sym typeface="Lato"/>
              </a:rPr>
              <a:t>Witness’</a:t>
            </a:r>
            <a:r>
              <a:rPr lang="en" sz="1000">
                <a:latin typeface="Lato"/>
                <a:ea typeface="Lato"/>
                <a:cs typeface="Lato"/>
                <a:sym typeface="Lato"/>
              </a:rPr>
              <a:t> Signature</a:t>
            </a:r>
            <a:endParaRPr sz="10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