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La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Lato-boldItalic.fntdata"/><Relationship Id="rId9"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GETTING THE JOB</a:t>
            </a:r>
            <a:r>
              <a:rPr b="1" lang="en" sz="1100">
                <a:solidFill>
                  <a:schemeClr val="lt1"/>
                </a:solidFill>
                <a:latin typeface="Lato"/>
                <a:ea typeface="Lato"/>
                <a:cs typeface="Lato"/>
                <a:sym typeface="Lato"/>
              </a:rPr>
              <a:t> | PREPARING FOR AN INTERVIEW</a:t>
            </a:r>
            <a:endParaRPr b="1" sz="1100">
              <a:solidFill>
                <a:schemeClr val="lt1"/>
              </a:solidFill>
              <a:latin typeface="Lato"/>
              <a:ea typeface="Lato"/>
              <a:cs typeface="Lato"/>
              <a:sym typeface="Lato"/>
            </a:endParaRPr>
          </a:p>
        </p:txBody>
      </p:sp>
      <p:sp>
        <p:nvSpPr>
          <p:cNvPr id="58" name="Google Shape;58;p13"/>
          <p:cNvSpPr txBox="1"/>
          <p:nvPr/>
        </p:nvSpPr>
        <p:spPr>
          <a:xfrm>
            <a:off x="1158000" y="972688"/>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latin typeface="Lato"/>
                <a:ea typeface="Lato"/>
                <a:cs typeface="Lato"/>
                <a:sym typeface="Lato"/>
              </a:rPr>
              <a:t>I GOT FIRED</a:t>
            </a:r>
            <a:endParaRPr sz="4200">
              <a:latin typeface="Lato"/>
              <a:ea typeface="Lato"/>
              <a:cs typeface="Lato"/>
              <a:sym typeface="Lato"/>
            </a:endParaRPr>
          </a:p>
        </p:txBody>
      </p:sp>
      <p:sp>
        <p:nvSpPr>
          <p:cNvPr id="59" name="Google Shape;59;p13"/>
          <p:cNvSpPr txBox="1"/>
          <p:nvPr/>
        </p:nvSpPr>
        <p:spPr>
          <a:xfrm>
            <a:off x="918150" y="2323925"/>
            <a:ext cx="5981100" cy="1108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500">
                <a:latin typeface="Lato"/>
                <a:ea typeface="Lato"/>
                <a:cs typeface="Lato"/>
                <a:sym typeface="Lato"/>
              </a:rPr>
              <a:t>I got fired after three weeks at my job because I wasn’t good at making burgers. Now I’m going for a job at a different type of restaurant. Do I have to tell them about my last job?</a:t>
            </a:r>
            <a:endParaRPr b="1" sz="1500">
              <a:latin typeface="Lato"/>
              <a:ea typeface="Lato"/>
              <a:cs typeface="Lato"/>
              <a:sym typeface="Lato"/>
            </a:endParaRPr>
          </a:p>
          <a:p>
            <a:pPr indent="0" lvl="0" marL="0" rtl="0" algn="r">
              <a:spcBef>
                <a:spcPts val="0"/>
              </a:spcBef>
              <a:spcAft>
                <a:spcPts val="0"/>
              </a:spcAft>
              <a:buNone/>
            </a:pPr>
            <a:r>
              <a:rPr b="1" lang="en" sz="1500">
                <a:latin typeface="Lato"/>
                <a:ea typeface="Lato"/>
                <a:cs typeface="Lato"/>
                <a:sym typeface="Lato"/>
              </a:rPr>
              <a:t>Dave, 16, New York</a:t>
            </a:r>
            <a:endParaRPr b="1" sz="1500">
              <a:latin typeface="Lato"/>
              <a:ea typeface="Lato"/>
              <a:cs typeface="Lato"/>
              <a:sym typeface="Lato"/>
            </a:endParaRPr>
          </a:p>
        </p:txBody>
      </p:sp>
      <p:sp>
        <p:nvSpPr>
          <p:cNvPr id="60" name="Google Shape;60;p13"/>
          <p:cNvSpPr txBox="1"/>
          <p:nvPr/>
        </p:nvSpPr>
        <p:spPr>
          <a:xfrm>
            <a:off x="782100" y="3531500"/>
            <a:ext cx="6253200" cy="2389500"/>
          </a:xfrm>
          <a:prstGeom prst="rect">
            <a:avLst/>
          </a:prstGeom>
          <a:noFill/>
          <a:ln>
            <a:noFill/>
          </a:ln>
        </p:spPr>
        <p:txBody>
          <a:bodyPr anchorCtr="0" anchor="t" bIns="0" lIns="91425" spcFirstLastPara="1" rIns="91425" wrap="square" tIns="91425">
            <a:noAutofit/>
          </a:bodyPr>
          <a:lstStyle/>
          <a:p>
            <a:pPr indent="0" lvl="0" marL="0" rtl="0" algn="just">
              <a:spcBef>
                <a:spcPts val="0"/>
              </a:spcBef>
              <a:spcAft>
                <a:spcPts val="0"/>
              </a:spcAft>
              <a:buNone/>
            </a:pPr>
            <a:r>
              <a:rPr lang="en" sz="1500">
                <a:latin typeface="Lato"/>
                <a:ea typeface="Lato"/>
                <a:cs typeface="Lato"/>
                <a:sym typeface="Lato"/>
              </a:rPr>
              <a:t>While you’re not obliged to bring up your previous job, don’t lie if you are asked about it. Even though making burgers wasn’t your thing, there are many other restaurant jobs available—hosts and hostesses, wait staff, table prep and cleanup crew, to name just a few. Bradley G. Richardson, founder of JobSmarts, a firm that deals with career-development issues, says, “A rule of thumb in the business world is that you don’t have to list a job on your resume unless you worked there at least 30 to 90 days.  Never be dishonest, though, if you are asked if you’ve ever been fired.”</a:t>
            </a:r>
            <a:endParaRPr sz="1500">
              <a:solidFill>
                <a:srgbClr val="000000"/>
              </a:solidFill>
              <a:latin typeface="Lato"/>
              <a:ea typeface="Lato"/>
              <a:cs typeface="Lato"/>
              <a:sym typeface="Lato"/>
            </a:endParaRPr>
          </a:p>
          <a:p>
            <a:pPr indent="0" lvl="0" marL="0" rtl="0" algn="just">
              <a:spcBef>
                <a:spcPts val="0"/>
              </a:spcBef>
              <a:spcAft>
                <a:spcPts val="0"/>
              </a:spcAft>
              <a:buNone/>
            </a:pPr>
            <a:r>
              <a:t/>
            </a:r>
            <a:endParaRPr sz="1500">
              <a:solidFill>
                <a:srgbClr val="000000"/>
              </a:solidFill>
              <a:latin typeface="Lato"/>
              <a:ea typeface="Lato"/>
              <a:cs typeface="Lato"/>
              <a:sym typeface="Lato"/>
            </a:endParaRPr>
          </a:p>
          <a:p>
            <a:pPr indent="0" lvl="0" marL="0" rtl="0" algn="just">
              <a:spcBef>
                <a:spcPts val="0"/>
              </a:spcBef>
              <a:spcAft>
                <a:spcPts val="0"/>
              </a:spcAft>
              <a:buNone/>
            </a:pPr>
            <a:r>
              <a:rPr i="1" lang="en" sz="900">
                <a:solidFill>
                  <a:srgbClr val="000000"/>
                </a:solidFill>
                <a:latin typeface="Lato"/>
                <a:ea typeface="Lato"/>
                <a:cs typeface="Lato"/>
                <a:sym typeface="Lato"/>
              </a:rPr>
              <a:t>Reprinted with permission from React magazine. </a:t>
            </a:r>
            <a:endParaRPr i="1" sz="900">
              <a:solidFill>
                <a:srgbClr val="000000"/>
              </a:solidFill>
              <a:latin typeface="Lato"/>
              <a:ea typeface="Lato"/>
              <a:cs typeface="Lato"/>
              <a:sym typeface="Lato"/>
            </a:endParaRPr>
          </a:p>
        </p:txBody>
      </p:sp>
      <p:sp>
        <p:nvSpPr>
          <p:cNvPr id="61" name="Google Shape;61;p13"/>
          <p:cNvSpPr txBox="1"/>
          <p:nvPr/>
        </p:nvSpPr>
        <p:spPr>
          <a:xfrm>
            <a:off x="918150" y="1617725"/>
            <a:ext cx="59811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500">
                <a:latin typeface="Lato"/>
                <a:ea typeface="Lato"/>
                <a:cs typeface="Lato"/>
                <a:sym typeface="Lato"/>
              </a:rPr>
              <a:t>AFTER THREE WEEKS AT MY JOB</a:t>
            </a:r>
            <a:endParaRPr b="1" sz="15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