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F13F90A-C478-499C-856C-1FF104A13AE0}">
  <a:tblStyle styleId="{EF13F90A-C478-499C-856C-1FF104A13A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71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892605" y="291345"/>
            <a:ext cx="6026225" cy="34621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050" b="1" dirty="0">
                <a:solidFill>
                  <a:schemeClr val="lt1"/>
                </a:solidFill>
                <a:latin typeface="Lato"/>
                <a:ea typeface="Lato"/>
                <a:cs typeface="Lato"/>
                <a:sym typeface="Lato"/>
              </a:rPr>
              <a:t>A GAME PLAN FOR COLLEGE | DISCOVERING MONEY: SCHOLARSHIPS, GRANTS, AND LOANS</a:t>
            </a:r>
            <a:endParaRPr sz="1050" b="1" dirty="0">
              <a:solidFill>
                <a:schemeClr val="lt1"/>
              </a:solidFill>
              <a:latin typeface="Lato"/>
              <a:ea typeface="Lato"/>
              <a:cs typeface="Lato"/>
              <a:sym typeface="Lato"/>
            </a:endParaRPr>
          </a:p>
        </p:txBody>
      </p:sp>
      <p:sp>
        <p:nvSpPr>
          <p:cNvPr id="58" name="Google Shape;58;p13"/>
          <p:cNvSpPr txBox="1"/>
          <p:nvPr/>
        </p:nvSpPr>
        <p:spPr>
          <a:xfrm>
            <a:off x="698825" y="656500"/>
            <a:ext cx="6420000" cy="9852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2600">
                <a:solidFill>
                  <a:schemeClr val="dk1"/>
                </a:solidFill>
                <a:latin typeface="Lato"/>
                <a:ea typeface="Lato"/>
                <a:cs typeface="Lato"/>
                <a:sym typeface="Lato"/>
              </a:rPr>
              <a:t>STATEMENT OF EDUCATIONAL PURPOSE/REGISTRATION COMPLIANCE</a:t>
            </a:r>
            <a:endParaRPr sz="2600">
              <a:latin typeface="Lato"/>
              <a:ea typeface="Lato"/>
              <a:cs typeface="Lato"/>
              <a:sym typeface="Lato"/>
            </a:endParaRPr>
          </a:p>
        </p:txBody>
      </p:sp>
      <p:sp>
        <p:nvSpPr>
          <p:cNvPr id="59" name="Google Shape;59;p13"/>
          <p:cNvSpPr txBox="1"/>
          <p:nvPr/>
        </p:nvSpPr>
        <p:spPr>
          <a:xfrm>
            <a:off x="714300" y="1579025"/>
            <a:ext cx="6370800" cy="250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I hereby affirm that any funds received under the Pell Grant, the Supplemental Educational Opportunity Grant, the College Work-Study, the Perkins/Stafford Loan, the Supplemental Loans for Students, or the Parent Loans for Undergraduate Students will be used solely for expenses related to attendance or continued attendance at the institution below. I further understand that I am responsible for repayment of a prorated amount of any portion of payments made which cannot reasonably be attributed to meeting educational expenses related to attendance at the institution. The amount of such repayment is to be determined on the basis of criteria set forth by the U.S. Secretary of Education.</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7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I affirm that to the best of my knowledge, I do not owe a repayment on a Pell Grant, a Supplemental Educational Opportunity Grant, or a State Student Incentive Grant previously received for study at any institution. To the best of my knowledge, I am not in default on a Perkins/Stafford Student Loan or a Parent Loan for Undergraduate Students. </a:t>
            </a:r>
            <a:endParaRPr/>
          </a:p>
        </p:txBody>
      </p:sp>
      <p:graphicFrame>
        <p:nvGraphicFramePr>
          <p:cNvPr id="60" name="Google Shape;60;p13"/>
          <p:cNvGraphicFramePr/>
          <p:nvPr/>
        </p:nvGraphicFramePr>
        <p:xfrm>
          <a:off x="954900" y="3963723"/>
          <a:ext cx="4353075" cy="274305"/>
        </p:xfrm>
        <a:graphic>
          <a:graphicData uri="http://schemas.openxmlformats.org/drawingml/2006/table">
            <a:tbl>
              <a:tblPr>
                <a:noFill/>
                <a:tableStyleId>{EF13F90A-C478-499C-856C-1FF104A13AE0}</a:tableStyleId>
              </a:tblPr>
              <a:tblGrid>
                <a:gridCol w="382850">
                  <a:extLst>
                    <a:ext uri="{9D8B030D-6E8A-4147-A177-3AD203B41FA5}">
                      <a16:colId xmlns:a16="http://schemas.microsoft.com/office/drawing/2014/main" val="20000"/>
                    </a:ext>
                  </a:extLst>
                </a:gridCol>
                <a:gridCol w="3970225">
                  <a:extLst>
                    <a:ext uri="{9D8B030D-6E8A-4147-A177-3AD203B41FA5}">
                      <a16:colId xmlns:a16="http://schemas.microsoft.com/office/drawing/2014/main" val="20001"/>
                    </a:ext>
                  </a:extLst>
                </a:gridCol>
              </a:tblGrid>
              <a:tr h="19050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Lato"/>
                          <a:ea typeface="Lato"/>
                          <a:cs typeface="Lato"/>
                          <a:sym typeface="Lato"/>
                        </a:rPr>
                        <a:t>I certify that I am registered with the Selective Service</a:t>
                      </a: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1" name="Google Shape;61;p13"/>
          <p:cNvGraphicFramePr/>
          <p:nvPr/>
        </p:nvGraphicFramePr>
        <p:xfrm>
          <a:off x="954900" y="4487973"/>
          <a:ext cx="5263325" cy="274305"/>
        </p:xfrm>
        <a:graphic>
          <a:graphicData uri="http://schemas.openxmlformats.org/drawingml/2006/table">
            <a:tbl>
              <a:tblPr>
                <a:noFill/>
                <a:tableStyleId>{EF13F90A-C478-499C-856C-1FF104A13AE0}</a:tableStyleId>
              </a:tblPr>
              <a:tblGrid>
                <a:gridCol w="401425">
                  <a:extLst>
                    <a:ext uri="{9D8B030D-6E8A-4147-A177-3AD203B41FA5}">
                      <a16:colId xmlns:a16="http://schemas.microsoft.com/office/drawing/2014/main" val="20000"/>
                    </a:ext>
                  </a:extLst>
                </a:gridCol>
                <a:gridCol w="4861900">
                  <a:extLst>
                    <a:ext uri="{9D8B030D-6E8A-4147-A177-3AD203B41FA5}">
                      <a16:colId xmlns:a16="http://schemas.microsoft.com/office/drawing/2014/main" val="20001"/>
                    </a:ext>
                  </a:extLst>
                </a:gridCol>
              </a:tblGrid>
              <a:tr h="16395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Lato"/>
                          <a:ea typeface="Lato"/>
                          <a:cs typeface="Lato"/>
                          <a:sym typeface="Lato"/>
                        </a:rPr>
                        <a:t>I certify that I am NOT registered with the Selective Service because:</a:t>
                      </a: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62" name="Google Shape;62;p13"/>
          <p:cNvSpPr txBox="1"/>
          <p:nvPr/>
        </p:nvSpPr>
        <p:spPr>
          <a:xfrm>
            <a:off x="1503900" y="4303173"/>
            <a:ext cx="413700" cy="184800"/>
          </a:xfrm>
          <a:prstGeom prst="rect">
            <a:avLst/>
          </a:prstGeom>
          <a:noFill/>
          <a:ln>
            <a:noFill/>
          </a:ln>
        </p:spPr>
        <p:txBody>
          <a:bodyPr spcFirstLastPara="1" wrap="square" lIns="91425" tIns="0" rIns="91425" bIns="0" anchor="t" anchorCtr="0">
            <a:spAutoFit/>
          </a:bodyPr>
          <a:lstStyle/>
          <a:p>
            <a:pPr marL="0" lvl="0" indent="0" algn="l" rtl="0">
              <a:spcBef>
                <a:spcPts val="0"/>
              </a:spcBef>
              <a:spcAft>
                <a:spcPts val="0"/>
              </a:spcAft>
              <a:buNone/>
            </a:pPr>
            <a:r>
              <a:rPr lang="en" sz="1200">
                <a:latin typeface="Lato"/>
                <a:ea typeface="Lato"/>
                <a:cs typeface="Lato"/>
                <a:sym typeface="Lato"/>
              </a:rPr>
              <a:t>or</a:t>
            </a:r>
            <a:endParaRPr sz="1200">
              <a:latin typeface="Lato"/>
              <a:ea typeface="Lato"/>
              <a:cs typeface="Lato"/>
              <a:sym typeface="Lato"/>
            </a:endParaRPr>
          </a:p>
        </p:txBody>
      </p:sp>
      <p:graphicFrame>
        <p:nvGraphicFramePr>
          <p:cNvPr id="63" name="Google Shape;63;p13"/>
          <p:cNvGraphicFramePr/>
          <p:nvPr/>
        </p:nvGraphicFramePr>
        <p:xfrm>
          <a:off x="1389675" y="4750798"/>
          <a:ext cx="5263325" cy="1462980"/>
        </p:xfrm>
        <a:graphic>
          <a:graphicData uri="http://schemas.openxmlformats.org/drawingml/2006/table">
            <a:tbl>
              <a:tblPr>
                <a:noFill/>
                <a:tableStyleId>{EF13F90A-C478-499C-856C-1FF104A13AE0}</a:tableStyleId>
              </a:tblPr>
              <a:tblGrid>
                <a:gridCol w="401425">
                  <a:extLst>
                    <a:ext uri="{9D8B030D-6E8A-4147-A177-3AD203B41FA5}">
                      <a16:colId xmlns:a16="http://schemas.microsoft.com/office/drawing/2014/main" val="20000"/>
                    </a:ext>
                  </a:extLst>
                </a:gridCol>
                <a:gridCol w="4861900">
                  <a:extLst>
                    <a:ext uri="{9D8B030D-6E8A-4147-A177-3AD203B41FA5}">
                      <a16:colId xmlns:a16="http://schemas.microsoft.com/office/drawing/2014/main" val="20001"/>
                    </a:ext>
                  </a:extLst>
                </a:gridCol>
              </a:tblGrid>
              <a:tr h="16395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Lato"/>
                          <a:ea typeface="Lato"/>
                          <a:cs typeface="Lato"/>
                          <a:sym typeface="Lato"/>
                        </a:rPr>
                        <a:t>I have not reached my eighteenth birthday.</a:t>
                      </a: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16395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Lato"/>
                          <a:ea typeface="Lato"/>
                          <a:cs typeface="Lato"/>
                          <a:sym typeface="Lato"/>
                        </a:rPr>
                        <a:t>I am a female.</a:t>
                      </a: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16395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Lato"/>
                          <a:ea typeface="Lato"/>
                          <a:cs typeface="Lato"/>
                          <a:sym typeface="Lato"/>
                        </a:rPr>
                        <a:t>I  am in the Armed Services on active duty. (Members of the </a:t>
                      </a:r>
                      <a:endParaRPr sz="12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National Guard and the Reserves are not considered on active duty.)</a:t>
                      </a: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16395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I am a permanent member of the Trust Territory of the Pacific </a:t>
                      </a:r>
                      <a:endParaRPr sz="12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Islands or the Northern Mariana Islands.</a:t>
                      </a:r>
                      <a:endParaRPr sz="1200">
                        <a:latin typeface="Lato"/>
                        <a:ea typeface="Lato"/>
                        <a:cs typeface="Lato"/>
                        <a:sym typeface="Lato"/>
                      </a:endParaRPr>
                    </a:p>
                  </a:txBody>
                  <a:tcPr marL="91425" marR="91425" marT="91425" marB="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64" name="Google Shape;64;p13"/>
          <p:cNvSpPr txBox="1"/>
          <p:nvPr/>
        </p:nvSpPr>
        <p:spPr>
          <a:xfrm>
            <a:off x="638100" y="6370425"/>
            <a:ext cx="6496200" cy="2247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Notice: You will not receive Title IV financial aid unless you complete the statement and, if required, provide proof that you are registered with Selective Service. If you state falsely that you are registered or that you are not required to register, you may be subject to fine, imprisonment, or both.</a:t>
            </a:r>
            <a:endParaRPr sz="1200">
              <a:latin typeface="Lato"/>
              <a:ea typeface="Lato"/>
              <a:cs typeface="Lato"/>
              <a:sym typeface="Lato"/>
            </a:endParaRPr>
          </a:p>
          <a:p>
            <a:pPr marL="0" lvl="0" indent="0" algn="l" rtl="0">
              <a:spcBef>
                <a:spcPts val="0"/>
              </a:spcBef>
              <a:spcAft>
                <a:spcPts val="0"/>
              </a:spcAft>
              <a:buNone/>
            </a:pPr>
            <a:endParaRPr sz="7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I certify that the information contained in this application is true and complete. I will notify the Director of Financial Aid of any change in my family’s financial status in writing.</a:t>
            </a:r>
            <a:endParaRPr sz="1200">
              <a:latin typeface="Lato"/>
              <a:ea typeface="Lato"/>
              <a:cs typeface="Lato"/>
              <a:sym typeface="Lato"/>
            </a:endParaRPr>
          </a:p>
          <a:p>
            <a:pPr marL="0" lvl="0" indent="0" algn="l" rtl="0">
              <a:spcBef>
                <a:spcPts val="0"/>
              </a:spcBef>
              <a:spcAft>
                <a:spcPts val="0"/>
              </a:spcAft>
              <a:buNone/>
            </a:pPr>
            <a:endParaRPr sz="7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WARNING: If you purposely give false or misleading information on this form, you may get a fine, a prison sentence, or both.</a:t>
            </a:r>
            <a:endParaRPr sz="1200">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p:txBody>
      </p:sp>
      <p:graphicFrame>
        <p:nvGraphicFramePr>
          <p:cNvPr id="65" name="Google Shape;65;p13"/>
          <p:cNvGraphicFramePr/>
          <p:nvPr/>
        </p:nvGraphicFramePr>
        <p:xfrm>
          <a:off x="714300" y="8533425"/>
          <a:ext cx="3464250" cy="929610"/>
        </p:xfrm>
        <a:graphic>
          <a:graphicData uri="http://schemas.openxmlformats.org/drawingml/2006/table">
            <a:tbl>
              <a:tblPr>
                <a:noFill/>
                <a:tableStyleId>{EF13F90A-C478-499C-856C-1FF104A13AE0}</a:tableStyleId>
              </a:tblPr>
              <a:tblGrid>
                <a:gridCol w="3464250">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 sz="1200">
                          <a:latin typeface="Lato"/>
                          <a:ea typeface="Lato"/>
                          <a:cs typeface="Lato"/>
                          <a:sym typeface="Lato"/>
                        </a:rPr>
                        <a:t>Signature</a:t>
                      </a:r>
                      <a:endParaRPr sz="1200">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txBody>
                  <a:tcPr marL="0"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200">
                          <a:latin typeface="Lato"/>
                          <a:ea typeface="Lato"/>
                          <a:cs typeface="Lato"/>
                          <a:sym typeface="Lato"/>
                        </a:rPr>
                        <a:t>Parent or Guardian’s Signature(s)</a:t>
                      </a:r>
                      <a:endParaRPr sz="1200">
                        <a:latin typeface="Lato"/>
                        <a:ea typeface="Lato"/>
                        <a:cs typeface="Lato"/>
                        <a:sym typeface="Lato"/>
                      </a:endParaRPr>
                    </a:p>
                  </a:txBody>
                  <a:tcPr marL="0"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6" name="Google Shape;66;p13"/>
          <p:cNvGraphicFramePr/>
          <p:nvPr/>
        </p:nvGraphicFramePr>
        <p:xfrm>
          <a:off x="5307975" y="8525825"/>
          <a:ext cx="1777125" cy="929610"/>
        </p:xfrm>
        <a:graphic>
          <a:graphicData uri="http://schemas.openxmlformats.org/drawingml/2006/table">
            <a:tbl>
              <a:tblPr>
                <a:noFill/>
                <a:tableStyleId>{EF13F90A-C478-499C-856C-1FF104A13AE0}</a:tableStyleId>
              </a:tblPr>
              <a:tblGrid>
                <a:gridCol w="1777125">
                  <a:extLst>
                    <a:ext uri="{9D8B030D-6E8A-4147-A177-3AD203B41FA5}">
                      <a16:colId xmlns:a16="http://schemas.microsoft.com/office/drawing/2014/main" val="20000"/>
                    </a:ext>
                  </a:extLst>
                </a:gridCol>
              </a:tblGrid>
              <a:tr h="396200">
                <a:tc>
                  <a:txBody>
                    <a:bodyPr/>
                    <a:lstStyle/>
                    <a:p>
                      <a:pPr marL="0" lvl="0" indent="0" algn="l" rtl="0">
                        <a:spcBef>
                          <a:spcPts val="0"/>
                        </a:spcBef>
                        <a:spcAft>
                          <a:spcPts val="0"/>
                        </a:spcAft>
                        <a:buNone/>
                      </a:pPr>
                      <a:r>
                        <a:rPr lang="en" sz="1200">
                          <a:latin typeface="Lato"/>
                          <a:ea typeface="Lato"/>
                          <a:cs typeface="Lato"/>
                          <a:sym typeface="Lato"/>
                        </a:rPr>
                        <a:t>Date</a:t>
                      </a:r>
                      <a:endParaRPr sz="1200">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txBody>
                  <a:tcPr marL="0"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200">
                          <a:latin typeface="Lato"/>
                          <a:ea typeface="Lato"/>
                          <a:cs typeface="Lato"/>
                          <a:sym typeface="Lato"/>
                        </a:rPr>
                        <a:t>Date</a:t>
                      </a:r>
                      <a:endParaRPr sz="1200">
                        <a:latin typeface="Lato"/>
                        <a:ea typeface="Lato"/>
                        <a:cs typeface="Lato"/>
                        <a:sym typeface="Lato"/>
                      </a:endParaRPr>
                    </a:p>
                  </a:txBody>
                  <a:tcPr marL="0"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424</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2022-08-28T17:36:11Z</dcterms:modified>
</cp:coreProperties>
</file>