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2" d="100"/>
          <a:sy n="112" d="100"/>
        </p:scale>
        <p:origin x="180" y="-3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SKILLS FOR SCHOOL AND BEYOND | PREPARING FOR TESTS AND EXAMS</a:t>
            </a:r>
            <a:endParaRPr sz="1100" b="1">
              <a:solidFill>
                <a:schemeClr val="lt1"/>
              </a:solidFill>
              <a:latin typeface="Lato"/>
              <a:ea typeface="Lato"/>
              <a:cs typeface="Lato"/>
              <a:sym typeface="Lato"/>
            </a:endParaRPr>
          </a:p>
        </p:txBody>
      </p:sp>
      <p:sp>
        <p:nvSpPr>
          <p:cNvPr id="58" name="Google Shape;58;p13"/>
          <p:cNvSpPr txBox="1"/>
          <p:nvPr/>
        </p:nvSpPr>
        <p:spPr>
          <a:xfrm>
            <a:off x="578250" y="811950"/>
            <a:ext cx="66159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a:solidFill>
                  <a:schemeClr val="dk1"/>
                </a:solidFill>
                <a:latin typeface="Lato"/>
                <a:ea typeface="Lato"/>
                <a:cs typeface="Lato"/>
                <a:sym typeface="Lato"/>
              </a:rPr>
              <a:t>GAME SHOW</a:t>
            </a:r>
            <a:endParaRPr sz="4200">
              <a:latin typeface="Lato"/>
              <a:ea typeface="Lato"/>
              <a:cs typeface="Lato"/>
              <a:sym typeface="Lato"/>
            </a:endParaRPr>
          </a:p>
        </p:txBody>
      </p:sp>
      <p:sp>
        <p:nvSpPr>
          <p:cNvPr id="59" name="Google Shape;59;p13"/>
          <p:cNvSpPr txBox="1"/>
          <p:nvPr/>
        </p:nvSpPr>
        <p:spPr>
          <a:xfrm>
            <a:off x="561725" y="1513137"/>
            <a:ext cx="6694200" cy="8186826"/>
          </a:xfrm>
          <a:prstGeom prst="rect">
            <a:avLst/>
          </a:prstGeom>
          <a:noFill/>
          <a:ln>
            <a:noFill/>
          </a:ln>
        </p:spPr>
        <p:txBody>
          <a:bodyPr spcFirstLastPara="1" wrap="square" lIns="91425" tIns="91425" rIns="91425" bIns="91425" anchor="ctr" anchorCtr="0">
            <a:spAutoFit/>
          </a:bodyPr>
          <a:lstStyle/>
          <a:p>
            <a:pPr marL="146050" lvl="0" algn="l" rtl="0">
              <a:spcBef>
                <a:spcPts val="0"/>
              </a:spcBef>
              <a:spcAft>
                <a:spcPts val="0"/>
              </a:spcAft>
              <a:buSzPts val="1300"/>
            </a:pPr>
            <a:r>
              <a:rPr lang="en" sz="1300" b="1" dirty="0">
                <a:latin typeface="Lato"/>
                <a:ea typeface="Lato"/>
                <a:cs typeface="Lato"/>
                <a:sym typeface="Lato"/>
              </a:rPr>
              <a:t>1.  What kind of study sheet helps you to compile notes, such as names and dates?</a:t>
            </a:r>
            <a:endParaRPr sz="1300" b="1" dirty="0">
              <a:latin typeface="Lato"/>
              <a:ea typeface="Lato"/>
              <a:cs typeface="Lato"/>
              <a:sym typeface="Lato"/>
            </a:endParaRPr>
          </a:p>
          <a:p>
            <a:pPr marL="914400" lvl="0" indent="0" algn="l" rtl="0">
              <a:spcBef>
                <a:spcPts val="0"/>
              </a:spcBef>
              <a:spcAft>
                <a:spcPts val="0"/>
              </a:spcAft>
              <a:buNone/>
            </a:pPr>
            <a:r>
              <a:rPr lang="en" sz="1300" dirty="0">
                <a:latin typeface="Lato"/>
                <a:ea typeface="Lato"/>
                <a:cs typeface="Lato"/>
                <a:sym typeface="Lato"/>
              </a:rPr>
              <a:t>A key terms sheet</a:t>
            </a:r>
            <a:endParaRPr sz="1300" dirty="0">
              <a:latin typeface="Lato"/>
              <a:ea typeface="Lato"/>
              <a:cs typeface="Lato"/>
              <a:sym typeface="Lato"/>
            </a:endParaRPr>
          </a:p>
          <a:p>
            <a:pPr marL="146050" lvl="0" algn="l" rtl="0">
              <a:spcBef>
                <a:spcPts val="0"/>
              </a:spcBef>
              <a:spcAft>
                <a:spcPts val="0"/>
              </a:spcAft>
              <a:buSzPts val="1300"/>
            </a:pPr>
            <a:r>
              <a:rPr lang="en" sz="1300" b="1" dirty="0">
                <a:latin typeface="Lato"/>
                <a:ea typeface="Lato"/>
                <a:cs typeface="Lato"/>
                <a:sym typeface="Lato"/>
              </a:rPr>
              <a:t>2. How far in advance should you begin to study for a test?</a:t>
            </a:r>
            <a:endParaRPr sz="1300" b="1" dirty="0">
              <a:latin typeface="Lato"/>
              <a:ea typeface="Lato"/>
              <a:cs typeface="Lato"/>
              <a:sym typeface="Lato"/>
            </a:endParaRPr>
          </a:p>
          <a:p>
            <a:pPr marL="914400" lvl="0" indent="0" algn="l" rtl="0">
              <a:spcBef>
                <a:spcPts val="0"/>
              </a:spcBef>
              <a:spcAft>
                <a:spcPts val="0"/>
              </a:spcAft>
              <a:buNone/>
            </a:pPr>
            <a:r>
              <a:rPr lang="en" sz="1300" dirty="0">
                <a:latin typeface="Lato"/>
                <a:ea typeface="Lato"/>
                <a:cs typeface="Lato"/>
                <a:sym typeface="Lato"/>
              </a:rPr>
              <a:t>Five to seven days</a:t>
            </a:r>
            <a:endParaRPr sz="1300" dirty="0">
              <a:latin typeface="Lato"/>
              <a:ea typeface="Lato"/>
              <a:cs typeface="Lato"/>
              <a:sym typeface="Lato"/>
            </a:endParaRPr>
          </a:p>
          <a:p>
            <a:pPr marL="146050" lvl="0" algn="l" rtl="0">
              <a:spcBef>
                <a:spcPts val="0"/>
              </a:spcBef>
              <a:spcAft>
                <a:spcPts val="0"/>
              </a:spcAft>
              <a:buSzPts val="1300"/>
            </a:pPr>
            <a:r>
              <a:rPr lang="en" sz="1300" b="1" dirty="0">
                <a:latin typeface="Lato"/>
                <a:ea typeface="Lato"/>
                <a:cs typeface="Lato"/>
                <a:sym typeface="Lato"/>
              </a:rPr>
              <a:t>3.  Complete the sentence: It can help your attitude to think of a test as _____________ .</a:t>
            </a:r>
            <a:endParaRPr sz="1300" b="1" dirty="0">
              <a:latin typeface="Lato"/>
              <a:ea typeface="Lato"/>
              <a:cs typeface="Lato"/>
              <a:sym typeface="Lato"/>
            </a:endParaRPr>
          </a:p>
          <a:p>
            <a:pPr marL="914400" lvl="0" indent="0" algn="l" rtl="0">
              <a:spcBef>
                <a:spcPts val="0"/>
              </a:spcBef>
              <a:spcAft>
                <a:spcPts val="0"/>
              </a:spcAft>
              <a:buNone/>
            </a:pPr>
            <a:r>
              <a:rPr lang="en" sz="1300" dirty="0">
                <a:latin typeface="Lato"/>
                <a:ea typeface="Lato"/>
                <a:cs typeface="Lato"/>
                <a:sym typeface="Lato"/>
              </a:rPr>
              <a:t>An opportunity to show what you know</a:t>
            </a:r>
            <a:endParaRPr sz="1300" dirty="0">
              <a:latin typeface="Lato"/>
              <a:ea typeface="Lato"/>
              <a:cs typeface="Lato"/>
              <a:sym typeface="Lato"/>
            </a:endParaRPr>
          </a:p>
          <a:p>
            <a:pPr marL="146050" lvl="0" algn="l" rtl="0">
              <a:spcBef>
                <a:spcPts val="0"/>
              </a:spcBef>
              <a:spcAft>
                <a:spcPts val="0"/>
              </a:spcAft>
              <a:buSzPts val="1300"/>
            </a:pPr>
            <a:r>
              <a:rPr lang="en" sz="1300" b="1" dirty="0">
                <a:latin typeface="Lato"/>
                <a:ea typeface="Lato"/>
                <a:cs typeface="Lato"/>
                <a:sym typeface="Lato"/>
              </a:rPr>
              <a:t>4. Why does a pop quiz often cause more anxiety than a quiz announced beforehand?</a:t>
            </a:r>
            <a:endParaRPr sz="1300" b="1" dirty="0">
              <a:latin typeface="Lato"/>
              <a:ea typeface="Lato"/>
              <a:cs typeface="Lato"/>
              <a:sym typeface="Lato"/>
            </a:endParaRPr>
          </a:p>
          <a:p>
            <a:pPr marL="914400" lvl="0" indent="0" algn="l" rtl="0">
              <a:spcBef>
                <a:spcPts val="0"/>
              </a:spcBef>
              <a:spcAft>
                <a:spcPts val="0"/>
              </a:spcAft>
              <a:buNone/>
            </a:pPr>
            <a:r>
              <a:rPr lang="en" sz="1300" dirty="0">
                <a:latin typeface="Lato"/>
                <a:ea typeface="Lato"/>
                <a:cs typeface="Lato"/>
                <a:sym typeface="Lato"/>
              </a:rPr>
              <a:t>Because you don’t have an opportunity to prepare</a:t>
            </a:r>
            <a:endParaRPr sz="1300" dirty="0">
              <a:latin typeface="Lato"/>
              <a:ea typeface="Lato"/>
              <a:cs typeface="Lato"/>
              <a:sym typeface="Lato"/>
            </a:endParaRPr>
          </a:p>
          <a:p>
            <a:pPr marL="146050" lvl="0" algn="l" rtl="0">
              <a:spcBef>
                <a:spcPts val="0"/>
              </a:spcBef>
              <a:spcAft>
                <a:spcPts val="0"/>
              </a:spcAft>
              <a:buSzPts val="1300"/>
            </a:pPr>
            <a:r>
              <a:rPr lang="en" sz="1300" b="1" dirty="0">
                <a:latin typeface="Lato"/>
                <a:ea typeface="Lato"/>
                <a:cs typeface="Lato"/>
                <a:sym typeface="Lato"/>
              </a:rPr>
              <a:t>5. Name two effective study practices</a:t>
            </a:r>
            <a:endParaRPr sz="1300" b="1" dirty="0">
              <a:latin typeface="Lato"/>
              <a:ea typeface="Lato"/>
              <a:cs typeface="Lato"/>
              <a:sym typeface="Lato"/>
            </a:endParaRPr>
          </a:p>
          <a:p>
            <a:pPr marL="914400" lvl="0" indent="0" algn="l" rtl="0">
              <a:spcBef>
                <a:spcPts val="0"/>
              </a:spcBef>
              <a:spcAft>
                <a:spcPts val="0"/>
              </a:spcAft>
              <a:buNone/>
            </a:pPr>
            <a:r>
              <a:rPr lang="en" sz="1300" dirty="0">
                <a:latin typeface="Lato"/>
                <a:ea typeface="Lato"/>
                <a:cs typeface="Lato"/>
                <a:sym typeface="Lato"/>
              </a:rPr>
              <a:t>Any two of the following: taking good notes in class, staying organized, making note cards or flash cards, compiling notes into a key terms sheet or a general themes sheet, mnemonic devices, studying in groups, scheduling study time, reviewing notes after class, or finding a quiet place  </a:t>
            </a:r>
            <a:endParaRPr sz="1300" dirty="0">
              <a:latin typeface="Lato"/>
              <a:ea typeface="Lato"/>
              <a:cs typeface="Lato"/>
              <a:sym typeface="Lato"/>
            </a:endParaRPr>
          </a:p>
          <a:p>
            <a:pPr marL="146050" lvl="0" algn="l" rtl="0">
              <a:spcBef>
                <a:spcPts val="0"/>
              </a:spcBef>
              <a:spcAft>
                <a:spcPts val="0"/>
              </a:spcAft>
              <a:buSzPts val="1300"/>
            </a:pPr>
            <a:r>
              <a:rPr lang="en" sz="1300" b="1" dirty="0">
                <a:latin typeface="Lato"/>
                <a:ea typeface="Lato"/>
                <a:cs typeface="Lato"/>
                <a:sym typeface="Lato"/>
              </a:rPr>
              <a:t>6. True or false: You should spend as many hours as possible studying the night before    a major test.</a:t>
            </a:r>
            <a:endParaRPr sz="1300" b="1" dirty="0">
              <a:latin typeface="Lato"/>
              <a:ea typeface="Lato"/>
              <a:cs typeface="Lato"/>
              <a:sym typeface="Lato"/>
            </a:endParaRPr>
          </a:p>
          <a:p>
            <a:pPr marL="914400" lvl="0" indent="0" algn="l" rtl="0">
              <a:spcBef>
                <a:spcPts val="0"/>
              </a:spcBef>
              <a:spcAft>
                <a:spcPts val="0"/>
              </a:spcAft>
              <a:buNone/>
            </a:pPr>
            <a:r>
              <a:rPr lang="en" sz="1300" dirty="0">
                <a:latin typeface="Lato"/>
                <a:ea typeface="Lato"/>
                <a:cs typeface="Lato"/>
                <a:sym typeface="Lato"/>
              </a:rPr>
              <a:t>False—you should relax and get a good night’s sleep</a:t>
            </a:r>
            <a:endParaRPr lang="en-US" sz="1300" dirty="0">
              <a:latin typeface="Lato"/>
              <a:ea typeface="Lato"/>
              <a:cs typeface="Lato"/>
              <a:sym typeface="Lato"/>
            </a:endParaRPr>
          </a:p>
          <a:p>
            <a:pPr marL="146050" lvl="0" algn="l" rtl="0">
              <a:spcBef>
                <a:spcPts val="0"/>
              </a:spcBef>
              <a:spcAft>
                <a:spcPts val="0"/>
              </a:spcAft>
              <a:buSzPts val="1300"/>
            </a:pPr>
            <a:r>
              <a:rPr lang="en-US" sz="1300" b="1" dirty="0">
                <a:latin typeface="Lato"/>
                <a:ea typeface="Lato"/>
                <a:cs typeface="Lato"/>
                <a:sym typeface="Lato"/>
              </a:rPr>
              <a:t>7. What kinds of people should you avoid on the day of an exam?</a:t>
            </a:r>
          </a:p>
          <a:p>
            <a:pPr marL="914400" lvl="0" indent="0" algn="l" rtl="0">
              <a:spcBef>
                <a:spcPts val="0"/>
              </a:spcBef>
              <a:spcAft>
                <a:spcPts val="0"/>
              </a:spcAft>
              <a:buNone/>
            </a:pPr>
            <a:r>
              <a:rPr lang="en" sz="1300" dirty="0">
                <a:latin typeface="Lato"/>
                <a:ea typeface="Lato"/>
                <a:cs typeface="Lato"/>
                <a:sym typeface="Lato"/>
              </a:rPr>
              <a:t>People who make you nervous</a:t>
            </a:r>
            <a:endParaRPr sz="1300" dirty="0">
              <a:latin typeface="Lato"/>
              <a:ea typeface="Lato"/>
              <a:cs typeface="Lato"/>
              <a:sym typeface="Lato"/>
            </a:endParaRPr>
          </a:p>
          <a:p>
            <a:pPr marL="146050" lvl="0" algn="l" rtl="0">
              <a:spcBef>
                <a:spcPts val="0"/>
              </a:spcBef>
              <a:spcAft>
                <a:spcPts val="0"/>
              </a:spcAft>
              <a:buSzPts val="1300"/>
            </a:pPr>
            <a:r>
              <a:rPr lang="en" sz="1300" b="1" dirty="0">
                <a:latin typeface="Lato"/>
                <a:ea typeface="Lato"/>
                <a:cs typeface="Lato"/>
                <a:sym typeface="Lato"/>
              </a:rPr>
              <a:t>8. Name two advantages of studying in groups.</a:t>
            </a:r>
            <a:endParaRPr sz="1300" b="1" dirty="0">
              <a:latin typeface="Lato"/>
              <a:ea typeface="Lato"/>
              <a:cs typeface="Lato"/>
              <a:sym typeface="Lato"/>
            </a:endParaRPr>
          </a:p>
          <a:p>
            <a:pPr marL="914400" lvl="0" indent="0" algn="l" rtl="0">
              <a:spcBef>
                <a:spcPts val="0"/>
              </a:spcBef>
              <a:spcAft>
                <a:spcPts val="0"/>
              </a:spcAft>
              <a:buNone/>
            </a:pPr>
            <a:r>
              <a:rPr lang="en" sz="1300" dirty="0">
                <a:latin typeface="Lato"/>
                <a:ea typeface="Lato"/>
                <a:cs typeface="Lato"/>
                <a:sym typeface="Lato"/>
              </a:rPr>
              <a:t>Any two of the following: lets students learn from one another, in-depth discussions, steady studying schedule, moral support, makes studying more fun,    teaching others increases your own retention of facts</a:t>
            </a:r>
            <a:endParaRPr sz="1300" dirty="0">
              <a:latin typeface="Lato"/>
              <a:ea typeface="Lato"/>
              <a:cs typeface="Lato"/>
              <a:sym typeface="Lato"/>
            </a:endParaRPr>
          </a:p>
          <a:p>
            <a:pPr marL="146050" lvl="0" algn="l" rtl="0">
              <a:spcBef>
                <a:spcPts val="0"/>
              </a:spcBef>
              <a:spcAft>
                <a:spcPts val="0"/>
              </a:spcAft>
              <a:buSzPts val="1300"/>
            </a:pPr>
            <a:r>
              <a:rPr lang="en" sz="1300" b="1" dirty="0">
                <a:latin typeface="Lato"/>
                <a:ea typeface="Lato"/>
                <a:cs typeface="Lato"/>
                <a:sym typeface="Lato"/>
              </a:rPr>
              <a:t>9. Name two disadvantages of studying in groups.</a:t>
            </a:r>
            <a:endParaRPr sz="1300" b="1" dirty="0">
              <a:latin typeface="Lato"/>
              <a:ea typeface="Lato"/>
              <a:cs typeface="Lato"/>
              <a:sym typeface="Lato"/>
            </a:endParaRPr>
          </a:p>
          <a:p>
            <a:pPr marL="914400" lvl="0" indent="0" algn="l" rtl="0">
              <a:spcBef>
                <a:spcPts val="0"/>
              </a:spcBef>
              <a:spcAft>
                <a:spcPts val="0"/>
              </a:spcAft>
              <a:buNone/>
            </a:pPr>
            <a:r>
              <a:rPr lang="en" sz="1300" dirty="0">
                <a:latin typeface="Lato"/>
                <a:ea typeface="Lato"/>
                <a:cs typeface="Lato"/>
                <a:sym typeface="Lato"/>
              </a:rPr>
              <a:t>Any two of the following: lost time if friends are not prepared, lost time going over things you already know well, panicky students spread test anxiety, groups use time less efficiently</a:t>
            </a:r>
            <a:endParaRPr sz="1300" dirty="0">
              <a:latin typeface="Lato"/>
              <a:ea typeface="Lato"/>
              <a:cs typeface="Lato"/>
              <a:sym typeface="Lato"/>
            </a:endParaRPr>
          </a:p>
          <a:p>
            <a:pPr marL="146050" lvl="0" algn="l" rtl="0">
              <a:spcBef>
                <a:spcPts val="0"/>
              </a:spcBef>
              <a:spcAft>
                <a:spcPts val="0"/>
              </a:spcAft>
              <a:buSzPts val="1300"/>
            </a:pPr>
            <a:r>
              <a:rPr lang="en" sz="1300" b="1" dirty="0">
                <a:latin typeface="Lato"/>
                <a:ea typeface="Lato"/>
                <a:cs typeface="Lato"/>
                <a:sym typeface="Lato"/>
              </a:rPr>
              <a:t>10. Name two things you should do the morning of a test.</a:t>
            </a:r>
            <a:endParaRPr sz="1300" b="1" dirty="0">
              <a:latin typeface="Lato"/>
              <a:ea typeface="Lato"/>
              <a:cs typeface="Lato"/>
              <a:sym typeface="Lato"/>
            </a:endParaRPr>
          </a:p>
          <a:p>
            <a:pPr marL="914400" lvl="0" indent="0" algn="l" rtl="0">
              <a:spcBef>
                <a:spcPts val="0"/>
              </a:spcBef>
              <a:spcAft>
                <a:spcPts val="0"/>
              </a:spcAft>
              <a:buNone/>
            </a:pPr>
            <a:r>
              <a:rPr lang="en" sz="1300" dirty="0">
                <a:latin typeface="Lato"/>
                <a:ea typeface="Lato"/>
                <a:cs typeface="Lato"/>
                <a:sym typeface="Lato"/>
              </a:rPr>
              <a:t>Any two of the following: eat a good breakfast, dress comfortably, bring a watch, arrive early, make sure you have all the materials you need</a:t>
            </a:r>
            <a:endParaRPr sz="1300" dirty="0">
              <a:latin typeface="Lato"/>
              <a:ea typeface="Lato"/>
              <a:cs typeface="Lato"/>
              <a:sym typeface="Lato"/>
            </a:endParaRPr>
          </a:p>
          <a:p>
            <a:pPr marL="146050" lvl="0" algn="l" rtl="0">
              <a:spcBef>
                <a:spcPts val="0"/>
              </a:spcBef>
              <a:spcAft>
                <a:spcPts val="0"/>
              </a:spcAft>
              <a:buSzPts val="1300"/>
            </a:pPr>
            <a:r>
              <a:rPr lang="en" sz="1300" b="1" dirty="0">
                <a:latin typeface="Lato"/>
                <a:ea typeface="Lato"/>
                <a:cs typeface="Lato"/>
                <a:sym typeface="Lato"/>
              </a:rPr>
              <a:t>11. True or false: You should eat a very big breakfast the day of an exam.</a:t>
            </a:r>
            <a:endParaRPr sz="1300" b="1" dirty="0">
              <a:latin typeface="Lato"/>
              <a:ea typeface="Lato"/>
              <a:cs typeface="Lato"/>
              <a:sym typeface="Lato"/>
            </a:endParaRPr>
          </a:p>
          <a:p>
            <a:pPr marL="914400" lvl="0" indent="0" algn="l" rtl="0">
              <a:spcBef>
                <a:spcPts val="0"/>
              </a:spcBef>
              <a:spcAft>
                <a:spcPts val="0"/>
              </a:spcAft>
              <a:buNone/>
            </a:pPr>
            <a:r>
              <a:rPr lang="en" sz="1300" dirty="0">
                <a:latin typeface="Lato"/>
                <a:ea typeface="Lato"/>
                <a:cs typeface="Lato"/>
                <a:sym typeface="Lato"/>
              </a:rPr>
              <a:t>False—you should eat a healthy breakfast, but not more than you usually eat</a:t>
            </a:r>
            <a:endParaRPr sz="1300" dirty="0">
              <a:latin typeface="Lato"/>
              <a:ea typeface="Lato"/>
              <a:cs typeface="Lato"/>
              <a:sym typeface="Lato"/>
            </a:endParaRPr>
          </a:p>
          <a:p>
            <a:pPr marL="146050" lvl="0" algn="l" rtl="0">
              <a:spcBef>
                <a:spcPts val="0"/>
              </a:spcBef>
              <a:spcAft>
                <a:spcPts val="0"/>
              </a:spcAft>
              <a:buSzPts val="1300"/>
            </a:pPr>
            <a:r>
              <a:rPr lang="en" sz="1300" b="1">
                <a:latin typeface="Lato"/>
                <a:ea typeface="Lato"/>
                <a:cs typeface="Lato"/>
                <a:sym typeface="Lato"/>
              </a:rPr>
              <a:t>12</a:t>
            </a:r>
            <a:r>
              <a:rPr lang="en" sz="1300" b="1" dirty="0">
                <a:latin typeface="Lato"/>
                <a:ea typeface="Lato"/>
                <a:cs typeface="Lato"/>
                <a:sym typeface="Lato"/>
              </a:rPr>
              <a:t>. Name two important strategies to use during a test.</a:t>
            </a:r>
            <a:endParaRPr sz="1300" b="1" dirty="0">
              <a:latin typeface="Lato"/>
              <a:ea typeface="Lato"/>
              <a:cs typeface="Lato"/>
              <a:sym typeface="Lato"/>
            </a:endParaRPr>
          </a:p>
          <a:p>
            <a:pPr marL="914400" lvl="0" indent="0" algn="l" rtl="0">
              <a:spcBef>
                <a:spcPts val="0"/>
              </a:spcBef>
              <a:spcAft>
                <a:spcPts val="0"/>
              </a:spcAft>
              <a:buNone/>
            </a:pPr>
            <a:r>
              <a:rPr lang="en" sz="1300" dirty="0">
                <a:latin typeface="Lato"/>
                <a:ea typeface="Lato"/>
                <a:cs typeface="Lato"/>
                <a:sym typeface="Lato"/>
              </a:rPr>
              <a:t>Any two of the following: look over the entire test before you begin, budget time (based on point values), read directions carefully, read each question carefully, watch the time and pace yourself, circle difficult questions and come back to them</a:t>
            </a:r>
            <a:endParaRPr sz="1300" dirty="0">
              <a:latin typeface="Lato"/>
              <a:ea typeface="Lato"/>
              <a:cs typeface="Lato"/>
              <a:sym typeface="Lato"/>
            </a:endParaRPr>
          </a:p>
          <a:p>
            <a:pPr marL="146050" lvl="0" algn="l" rtl="0">
              <a:spcBef>
                <a:spcPts val="0"/>
              </a:spcBef>
              <a:spcAft>
                <a:spcPts val="0"/>
              </a:spcAft>
              <a:buSzPts val="1300"/>
            </a:pPr>
            <a:r>
              <a:rPr lang="en" sz="1300" b="1" dirty="0">
                <a:latin typeface="Lato"/>
                <a:ea typeface="Lato"/>
                <a:cs typeface="Lato"/>
                <a:sym typeface="Lato"/>
              </a:rPr>
              <a:t> 13. Name one anxiety-reducing strategy.</a:t>
            </a:r>
            <a:endParaRPr sz="1300" b="1" dirty="0">
              <a:latin typeface="Lato"/>
              <a:ea typeface="Lato"/>
              <a:cs typeface="Lato"/>
              <a:sym typeface="Lato"/>
            </a:endParaRPr>
          </a:p>
          <a:p>
            <a:pPr marL="914400" lvl="0" indent="0" algn="l" rtl="0">
              <a:spcBef>
                <a:spcPts val="0"/>
              </a:spcBef>
              <a:spcAft>
                <a:spcPts val="0"/>
              </a:spcAft>
              <a:buNone/>
            </a:pPr>
            <a:r>
              <a:rPr lang="en" sz="1300" dirty="0">
                <a:latin typeface="Lato"/>
                <a:ea typeface="Lato"/>
                <a:cs typeface="Lato"/>
                <a:sym typeface="Lato"/>
              </a:rPr>
              <a:t>Any of the following: be well prepared, take deep breaths, think of a peaceful place	</a:t>
            </a:r>
            <a:endParaRPr sz="1300" dirty="0">
              <a:latin typeface="Lato"/>
              <a:ea typeface="Lato"/>
              <a:cs typeface="Lato"/>
              <a:sym typeface="Lato"/>
            </a:endParaRPr>
          </a:p>
          <a:p>
            <a:pPr marL="0" lvl="0" indent="0" algn="l" rtl="0">
              <a:spcBef>
                <a:spcPts val="0"/>
              </a:spcBef>
              <a:spcAft>
                <a:spcPts val="0"/>
              </a:spcAft>
              <a:buNone/>
            </a:pPr>
            <a:endParaRPr sz="1300"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483</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2022-08-28T17:33:11Z</dcterms:modified>
</cp:coreProperties>
</file>