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9" d="100"/>
          <a:sy n="89" d="100"/>
        </p:scale>
        <p:origin x="738"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SKILLS FOR SCHOOL AND BEYOND | MANAGING YOUR TIME</a:t>
            </a:r>
            <a:endParaRPr sz="1100" b="1">
              <a:solidFill>
                <a:schemeClr val="lt1"/>
              </a:solidFill>
              <a:latin typeface="Lato"/>
              <a:ea typeface="Lato"/>
              <a:cs typeface="Lato"/>
              <a:sym typeface="Lato"/>
            </a:endParaRPr>
          </a:p>
        </p:txBody>
      </p:sp>
      <p:sp>
        <p:nvSpPr>
          <p:cNvPr id="58" name="Google Shape;58;p13"/>
          <p:cNvSpPr txBox="1"/>
          <p:nvPr/>
        </p:nvSpPr>
        <p:spPr>
          <a:xfrm>
            <a:off x="1158000" y="79683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latin typeface="Lato"/>
                <a:ea typeface="Lato"/>
                <a:cs typeface="Lato"/>
                <a:sym typeface="Lato"/>
              </a:rPr>
              <a:t>LUIS’S STORY</a:t>
            </a:r>
            <a:endParaRPr sz="4200">
              <a:latin typeface="Lato"/>
              <a:ea typeface="Lato"/>
              <a:cs typeface="Lato"/>
              <a:sym typeface="Lato"/>
            </a:endParaRPr>
          </a:p>
        </p:txBody>
      </p:sp>
      <p:sp>
        <p:nvSpPr>
          <p:cNvPr id="59" name="Google Shape;59;p13"/>
          <p:cNvSpPr txBox="1"/>
          <p:nvPr/>
        </p:nvSpPr>
        <p:spPr>
          <a:xfrm>
            <a:off x="803613" y="1520500"/>
            <a:ext cx="3116700" cy="6280200"/>
          </a:xfrm>
          <a:prstGeom prst="rect">
            <a:avLst/>
          </a:prstGeom>
          <a:noFill/>
          <a:ln>
            <a:noFill/>
          </a:ln>
        </p:spPr>
        <p:txBody>
          <a:bodyPr spcFirstLastPara="1" wrap="square" lIns="91425" tIns="91425" rIns="91425" bIns="91425" anchor="t" anchorCtr="0">
            <a:spAutoFit/>
          </a:bodyPr>
          <a:lstStyle/>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Luis’s alarm began blaring at 6:00 in the morning. He had decided to get up early to finish an oral presentation that was due that day. Thinking that a few extra minutes of sleep would make him feel well rested and help his presentation, Luis reached out and pressed the snooze button.</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After dozing for what felt like seconds, Luis reached over to hit the snooze button again and saw that it was 7:00, his usual wake-up time. He jumped out of bed and got ready for school. He had about five minutes to look over his presentation before he ran out the door.</a:t>
            </a:r>
            <a:endParaRPr sz="1200">
              <a:latin typeface="Lato"/>
              <a:ea typeface="Lato"/>
              <a:cs typeface="Lato"/>
              <a:sym typeface="Lato"/>
            </a:endParaRPr>
          </a:p>
          <a:p>
            <a:pPr marL="0" lvl="0" indent="274320" algn="just" rtl="0">
              <a:spcBef>
                <a:spcPts val="0"/>
              </a:spcBef>
              <a:spcAft>
                <a:spcPts val="0"/>
              </a:spcAft>
              <a:buClr>
                <a:schemeClr val="dk1"/>
              </a:buClr>
              <a:buSzPts val="1100"/>
              <a:buFont typeface="Arial"/>
              <a:buNone/>
            </a:pPr>
            <a:r>
              <a:rPr lang="en" sz="1200">
                <a:latin typeface="Lato"/>
                <a:ea typeface="Lato"/>
                <a:cs typeface="Lato"/>
                <a:sym typeface="Lato"/>
              </a:rPr>
              <a:t>When school ended at 3:30, Luis’s day hadn’t gone well. Not only had he been unprepared for his presentation, but he had also forgotten about an essay that had been due that day. Luis really wanted to pass his classes this semester. He needed good grades in order to get into the school that his brother attended. Frustrated, Luis decided that he needed a break from schoolwork. He walked home and turned on the TV to help him unwind.</a:t>
            </a:r>
            <a:endParaRPr sz="1200">
              <a:latin typeface="Lato"/>
              <a:ea typeface="Lato"/>
              <a:cs typeface="Lato"/>
              <a:sym typeface="Lato"/>
            </a:endParaRPr>
          </a:p>
          <a:p>
            <a:pPr marL="0" lvl="0" indent="274320" algn="just" rtl="0">
              <a:spcBef>
                <a:spcPts val="0"/>
              </a:spcBef>
              <a:spcAft>
                <a:spcPts val="0"/>
              </a:spcAft>
              <a:buNone/>
            </a:pPr>
            <a:r>
              <a:rPr lang="en" sz="1200">
                <a:latin typeface="Lato"/>
                <a:ea typeface="Lato"/>
                <a:cs typeface="Lato"/>
                <a:sym typeface="Lato"/>
              </a:rPr>
              <a:t>At 4:30, he realized that he only had 30 minutes before he had to leave for work.  He lugged his backpack to his room and dumped his books out on the desk. Luis knew that he had written down his math assignment somewhere, but he couldn’t find it. When Luis finally found the assignment, he realized that he needed a pencil </a:t>
            </a:r>
            <a:endParaRPr sz="1200">
              <a:latin typeface="Lato"/>
              <a:ea typeface="Lato"/>
              <a:cs typeface="Lato"/>
              <a:sym typeface="Lato"/>
            </a:endParaRPr>
          </a:p>
        </p:txBody>
      </p:sp>
      <p:sp>
        <p:nvSpPr>
          <p:cNvPr id="60" name="Google Shape;60;p13"/>
          <p:cNvSpPr txBox="1"/>
          <p:nvPr/>
        </p:nvSpPr>
        <p:spPr>
          <a:xfrm>
            <a:off x="4104113" y="1520500"/>
            <a:ext cx="2993400" cy="6280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200">
                <a:latin typeface="Lato"/>
                <a:ea typeface="Lato"/>
                <a:cs typeface="Lato"/>
                <a:sym typeface="Lato"/>
              </a:rPr>
              <a:t>and went to the kitchen to get one. In the kitchen, Luis saw a bag of chips sitting on the counter and started eating. His boss never let him eat on the job, so he decided to fix himself a sandwich.</a:t>
            </a:r>
            <a:endParaRPr sz="1200">
              <a:latin typeface="Lato"/>
              <a:ea typeface="Lato"/>
              <a:cs typeface="Lato"/>
              <a:sym typeface="Lato"/>
            </a:endParaRPr>
          </a:p>
          <a:p>
            <a:pPr marL="0" lvl="0" indent="274320" algn="just" rtl="0">
              <a:spcBef>
                <a:spcPts val="0"/>
              </a:spcBef>
              <a:spcAft>
                <a:spcPts val="0"/>
              </a:spcAft>
              <a:buNone/>
            </a:pPr>
            <a:r>
              <a:rPr lang="en" sz="1200">
                <a:latin typeface="Lato"/>
                <a:ea typeface="Lato"/>
                <a:cs typeface="Lato"/>
                <a:sym typeface="Lato"/>
              </a:rPr>
              <a:t>Glancing at the clock, Luis sat down with his sandwich and realized that he only had 10 minutes before he had to leave for work. He knew that he could never get anything done in such a short time. He felt as if he’d never catch up with his homework. </a:t>
            </a:r>
            <a:endParaRPr sz="1200">
              <a:latin typeface="Lato"/>
              <a:ea typeface="Lato"/>
              <a:cs typeface="Lato"/>
              <a:sym typeface="Lato"/>
            </a:endParaRPr>
          </a:p>
          <a:p>
            <a:pPr marL="0" lvl="0" indent="274320" algn="just" rtl="0">
              <a:spcBef>
                <a:spcPts val="0"/>
              </a:spcBef>
              <a:spcAft>
                <a:spcPts val="0"/>
              </a:spcAft>
              <a:buNone/>
            </a:pPr>
            <a:r>
              <a:rPr lang="en" sz="1200">
                <a:latin typeface="Lato"/>
                <a:ea typeface="Lato"/>
                <a:cs typeface="Lato"/>
                <a:sym typeface="Lato"/>
              </a:rPr>
              <a:t>When Luis got home from work at 9:00, he was exhausted. His favorite show was on, so he watched TV with his brother. When the show ended at 10:00, he sat down at his desk to do homework. He had to complete the essay and that math assignment. Luis figured he could rush through the math assignment because his teacher didn’t always check homework, so he started with that. Luis finished the math and moved on to the essay. As he was digging through his papers looking for the right text and notes to answer the question, the phone rang—it was his girlfriend. They’d had an argument the day before, and Luis hadn’t spoken to her since. He talked to her for a while.</a:t>
            </a:r>
            <a:endParaRPr sz="1200">
              <a:latin typeface="Lato"/>
              <a:ea typeface="Lato"/>
              <a:cs typeface="Lato"/>
              <a:sym typeface="Lato"/>
            </a:endParaRPr>
          </a:p>
          <a:p>
            <a:pPr marL="0" lvl="0" indent="274320" algn="just" rtl="0">
              <a:spcBef>
                <a:spcPts val="0"/>
              </a:spcBef>
              <a:spcAft>
                <a:spcPts val="0"/>
              </a:spcAft>
              <a:buNone/>
            </a:pPr>
            <a:r>
              <a:rPr lang="en" sz="1200">
                <a:latin typeface="Lato"/>
                <a:ea typeface="Lato"/>
                <a:cs typeface="Lato"/>
                <a:sym typeface="Lato"/>
              </a:rPr>
              <a:t>When Luis finally got off the phone, it was close to midnight. He looked at the papers scattered on his desk. There was no way he could finish this tonight anyway. </a:t>
            </a:r>
            <a:endParaRPr sz="1200">
              <a:latin typeface="Lato"/>
              <a:ea typeface="Lato"/>
              <a:cs typeface="Lato"/>
              <a:sym typeface="Lato"/>
            </a:endParaRPr>
          </a:p>
        </p:txBody>
      </p:sp>
      <p:sp>
        <p:nvSpPr>
          <p:cNvPr id="61" name="Google Shape;61;p13"/>
          <p:cNvSpPr txBox="1"/>
          <p:nvPr/>
        </p:nvSpPr>
        <p:spPr>
          <a:xfrm>
            <a:off x="918157" y="7973456"/>
            <a:ext cx="6179400" cy="1462200"/>
          </a:xfrm>
          <a:prstGeom prst="rect">
            <a:avLst/>
          </a:prstGeom>
          <a:noFill/>
          <a:ln>
            <a:noFill/>
          </a:ln>
        </p:spPr>
        <p:txBody>
          <a:bodyPr spcFirstLastPara="1" wrap="square" lIns="91425" tIns="91425" rIns="91425" bIns="91425" anchor="t" anchorCtr="0">
            <a:spAutoFit/>
          </a:bodyPr>
          <a:lstStyle/>
          <a:p>
            <a:pPr marL="457200" lvl="0" indent="-304800" algn="l" rtl="0">
              <a:lnSpc>
                <a:spcPct val="115000"/>
              </a:lnSpc>
              <a:spcBef>
                <a:spcPts val="0"/>
              </a:spcBef>
              <a:spcAft>
                <a:spcPts val="0"/>
              </a:spcAft>
              <a:buSzPts val="1200"/>
              <a:buFont typeface="Lato"/>
              <a:buAutoNum type="arabicPeriod"/>
            </a:pPr>
            <a:r>
              <a:rPr lang="en" sz="1200" dirty="0">
                <a:latin typeface="Lato"/>
                <a:ea typeface="Lato"/>
                <a:cs typeface="Lato"/>
                <a:sym typeface="Lato"/>
              </a:rPr>
              <a:t>Did you relate to Luis’s story? Why or why not?</a:t>
            </a:r>
            <a:endParaRPr sz="1200" dirty="0">
              <a:latin typeface="Lato"/>
              <a:ea typeface="Lato"/>
              <a:cs typeface="Lato"/>
              <a:sym typeface="Lato"/>
            </a:endParaRPr>
          </a:p>
          <a:p>
            <a:pPr marL="457200" lvl="0" indent="-304800" algn="l" rtl="0">
              <a:lnSpc>
                <a:spcPct val="115000"/>
              </a:lnSpc>
              <a:spcBef>
                <a:spcPts val="0"/>
              </a:spcBef>
              <a:spcAft>
                <a:spcPts val="0"/>
              </a:spcAft>
              <a:buSzPts val="1200"/>
              <a:buFont typeface="Lato"/>
              <a:buAutoNum type="arabicPeriod"/>
            </a:pPr>
            <a:r>
              <a:rPr lang="en" sz="1200" dirty="0">
                <a:latin typeface="Lato"/>
                <a:ea typeface="Lato"/>
                <a:cs typeface="Lato"/>
                <a:sym typeface="Lato"/>
              </a:rPr>
              <a:t>How did Luis’s own feelings of frustration affect his studies?</a:t>
            </a:r>
            <a:endParaRPr sz="1200" dirty="0">
              <a:latin typeface="Lato"/>
              <a:ea typeface="Lato"/>
              <a:cs typeface="Lato"/>
              <a:sym typeface="Lato"/>
            </a:endParaRPr>
          </a:p>
          <a:p>
            <a:pPr marL="457200" lvl="0" indent="-304800" algn="l" rtl="0">
              <a:lnSpc>
                <a:spcPct val="115000"/>
              </a:lnSpc>
              <a:spcBef>
                <a:spcPts val="0"/>
              </a:spcBef>
              <a:spcAft>
                <a:spcPts val="0"/>
              </a:spcAft>
              <a:buSzPts val="1200"/>
              <a:buFont typeface="Lato"/>
              <a:buAutoNum type="arabicPeriod"/>
            </a:pPr>
            <a:r>
              <a:rPr lang="en" sz="1200" dirty="0">
                <a:latin typeface="Lato"/>
                <a:ea typeface="Lato"/>
                <a:cs typeface="Lato"/>
                <a:sym typeface="Lato"/>
              </a:rPr>
              <a:t>What things distracted Luis from getting his homework done? Give specific examples from the story.</a:t>
            </a:r>
            <a:endParaRPr sz="1200" dirty="0">
              <a:latin typeface="Lato"/>
              <a:ea typeface="Lato"/>
              <a:cs typeface="Lato"/>
              <a:sym typeface="Lato"/>
            </a:endParaRPr>
          </a:p>
          <a:p>
            <a:pPr marL="457200" lvl="0" indent="-304800" algn="l" rtl="0">
              <a:lnSpc>
                <a:spcPct val="115000"/>
              </a:lnSpc>
              <a:spcBef>
                <a:spcPts val="0"/>
              </a:spcBef>
              <a:spcAft>
                <a:spcPts val="0"/>
              </a:spcAft>
              <a:buSzPts val="1200"/>
              <a:buFont typeface="Lato"/>
              <a:buAutoNum type="arabicPeriod"/>
            </a:pPr>
            <a:r>
              <a:rPr lang="en" sz="1200" dirty="0">
                <a:latin typeface="Lato"/>
                <a:ea typeface="Lato"/>
                <a:cs typeface="Lato"/>
                <a:sym typeface="Lato"/>
              </a:rPr>
              <a:t>What could Luis have done differently to better manage his time?</a:t>
            </a:r>
            <a:endParaRPr sz="1200" dirty="0">
              <a:latin typeface="Lato"/>
              <a:ea typeface="Lato"/>
              <a:cs typeface="Lato"/>
              <a:sym typeface="Lato"/>
            </a:endParaRPr>
          </a:p>
          <a:p>
            <a:pPr marL="0" lvl="0" indent="0" algn="l" rtl="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Custom</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Lato</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1</cp:revision>
  <dcterms:modified xsi:type="dcterms:W3CDTF">2022-08-28T17:28:07Z</dcterms:modified>
</cp:coreProperties>
</file>