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1710" y="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SETTING AND ACHIEVING GOALS | DEVELOPING A POSITIVE ATTITUDE</a:t>
            </a:r>
            <a:endParaRPr sz="1100" b="1">
              <a:solidFill>
                <a:schemeClr val="lt1"/>
              </a:solidFill>
              <a:latin typeface="Lato"/>
              <a:ea typeface="Lato"/>
              <a:cs typeface="Lato"/>
              <a:sym typeface="Lato"/>
            </a:endParaRPr>
          </a:p>
        </p:txBody>
      </p:sp>
      <p:sp>
        <p:nvSpPr>
          <p:cNvPr id="58" name="Google Shape;58;p13"/>
          <p:cNvSpPr txBox="1"/>
          <p:nvPr/>
        </p:nvSpPr>
        <p:spPr>
          <a:xfrm>
            <a:off x="918150" y="830025"/>
            <a:ext cx="5981100" cy="11853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 sz="3250">
                <a:solidFill>
                  <a:schemeClr val="dk1"/>
                </a:solidFill>
                <a:latin typeface="Lato"/>
                <a:ea typeface="Lato"/>
                <a:cs typeface="Lato"/>
                <a:sym typeface="Lato"/>
              </a:rPr>
              <a:t>AFFIRMATION STATEMENT TECHNIQUES</a:t>
            </a:r>
            <a:endParaRPr sz="4100">
              <a:latin typeface="Lato"/>
              <a:ea typeface="Lato"/>
              <a:cs typeface="Lato"/>
              <a:sym typeface="Lato"/>
            </a:endParaRPr>
          </a:p>
        </p:txBody>
      </p:sp>
      <p:sp>
        <p:nvSpPr>
          <p:cNvPr id="59" name="Google Shape;59;p13"/>
          <p:cNvSpPr txBox="1"/>
          <p:nvPr/>
        </p:nvSpPr>
        <p:spPr>
          <a:xfrm>
            <a:off x="918150" y="2078138"/>
            <a:ext cx="5981100" cy="5786169"/>
          </a:xfrm>
          <a:prstGeom prst="rect">
            <a:avLst/>
          </a:prstGeom>
          <a:noFill/>
          <a:ln>
            <a:noFill/>
          </a:ln>
        </p:spPr>
        <p:txBody>
          <a:bodyPr spcFirstLastPara="1" wrap="square" lIns="91425" tIns="91425" rIns="91425" bIns="91425" anchor="t" anchorCtr="0">
            <a:spAutoFit/>
          </a:bodyPr>
          <a:lstStyle/>
          <a:p>
            <a:pPr marL="482600" lvl="0" indent="-342900" algn="l" rtl="0">
              <a:spcBef>
                <a:spcPts val="0"/>
              </a:spcBef>
              <a:spcAft>
                <a:spcPts val="0"/>
              </a:spcAft>
              <a:buSzPts val="1400"/>
              <a:buFont typeface="+mj-lt"/>
              <a:buAutoNum type="arabicPeriod"/>
            </a:pPr>
            <a:r>
              <a:rPr lang="en" dirty="0">
                <a:latin typeface="Lato"/>
                <a:ea typeface="Lato"/>
                <a:cs typeface="Lato"/>
                <a:sym typeface="Lato"/>
              </a:rPr>
              <a:t>Make the statements personal. Use your name, “I,” or “you.” </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82600" lvl="0" indent="-342900" algn="l" rtl="0">
              <a:spcBef>
                <a:spcPts val="0"/>
              </a:spcBef>
              <a:spcAft>
                <a:spcPts val="0"/>
              </a:spcAft>
              <a:buSzPts val="1400"/>
              <a:buFont typeface="+mj-lt"/>
              <a:buAutoNum type="arabicPeriod"/>
            </a:pPr>
            <a:r>
              <a:rPr lang="en" dirty="0">
                <a:latin typeface="Lato"/>
                <a:ea typeface="Lato"/>
                <a:cs typeface="Lato"/>
                <a:sym typeface="Lato"/>
              </a:rPr>
              <a:t>Keep the statements short. You want to remember them. Long statements are harder to remember.</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82600" lvl="0" indent="-342900" algn="l" rtl="0">
              <a:spcBef>
                <a:spcPts val="0"/>
              </a:spcBef>
              <a:spcAft>
                <a:spcPts val="0"/>
              </a:spcAft>
              <a:buSzPts val="1400"/>
              <a:buFont typeface="+mj-lt"/>
              <a:buAutoNum type="arabicPeriod"/>
            </a:pPr>
            <a:r>
              <a:rPr lang="en" dirty="0">
                <a:latin typeface="Lato"/>
                <a:ea typeface="Lato"/>
                <a:cs typeface="Lato"/>
                <a:sym typeface="Lato"/>
              </a:rPr>
              <a:t>Use positive language. If you want to control your nervousness, say, “I am calm and confident. I am well prepared for this test.” Don’t say, “I will not be nervous about my math test.”</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82600" lvl="0" indent="-342900" algn="l" rtl="0">
              <a:spcBef>
                <a:spcPts val="0"/>
              </a:spcBef>
              <a:spcAft>
                <a:spcPts val="0"/>
              </a:spcAft>
              <a:buSzPts val="1400"/>
              <a:buFont typeface="+mj-lt"/>
              <a:buAutoNum type="arabicPeriod"/>
            </a:pPr>
            <a:r>
              <a:rPr lang="en" dirty="0">
                <a:latin typeface="Lato"/>
                <a:ea typeface="Lato"/>
                <a:cs typeface="Lato"/>
                <a:sym typeface="Lato"/>
              </a:rPr>
              <a:t>State your affirmations as facts, as if they are happening, even if you have not achieved them yet. For example, say, “I will graduate from high school with a 3.2 GPA.”</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82600" lvl="0" indent="-342900" algn="l" rtl="0">
              <a:spcBef>
                <a:spcPts val="0"/>
              </a:spcBef>
              <a:spcAft>
                <a:spcPts val="0"/>
              </a:spcAft>
              <a:buSzPts val="1400"/>
              <a:buFont typeface="+mj-lt"/>
              <a:buAutoNum type="arabicPeriod"/>
            </a:pPr>
            <a:r>
              <a:rPr lang="en" dirty="0">
                <a:latin typeface="Lato"/>
                <a:ea typeface="Lato"/>
                <a:cs typeface="Lato"/>
                <a:sym typeface="Lato"/>
              </a:rPr>
              <a:t>Repeat your affirmations at least once a day. Repetition stimulates your brain to help you reach your goals.</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82600" lvl="0" indent="-342900" algn="l" rtl="0">
              <a:spcBef>
                <a:spcPts val="0"/>
              </a:spcBef>
              <a:spcAft>
                <a:spcPts val="0"/>
              </a:spcAft>
              <a:buSzPts val="1400"/>
              <a:buFont typeface="+mj-lt"/>
              <a:buAutoNum type="arabicPeriod"/>
            </a:pPr>
            <a:r>
              <a:rPr lang="en" dirty="0">
                <a:latin typeface="Lato"/>
                <a:ea typeface="Lato"/>
                <a:cs typeface="Lato"/>
                <a:sym typeface="Lato"/>
              </a:rPr>
              <a:t>In your mind, say your affirmations often. Also, write down your affirmations and place them where you can see them often. Just like advertisements on television or the internet, the more you see or hear an affirmation, the more you believe it. </a:t>
            </a:r>
            <a:endParaRPr dirty="0">
              <a:latin typeface="Lato"/>
              <a:ea typeface="Lato"/>
              <a:cs typeface="Lato"/>
              <a:sym typeface="Lato"/>
            </a:endParaRPr>
          </a:p>
          <a:p>
            <a:pPr marL="457200" lvl="0" indent="0" algn="l" rtl="0">
              <a:spcBef>
                <a:spcPts val="0"/>
              </a:spcBef>
              <a:spcAft>
                <a:spcPts val="0"/>
              </a:spcAft>
              <a:buNone/>
            </a:pPr>
            <a:endParaRPr dirty="0">
              <a:latin typeface="Lato"/>
              <a:ea typeface="Lato"/>
              <a:cs typeface="Lato"/>
              <a:sym typeface="Lato"/>
            </a:endParaRPr>
          </a:p>
          <a:p>
            <a:pPr marL="0" lvl="0" indent="457200" algn="l" rtl="0">
              <a:spcBef>
                <a:spcPts val="0"/>
              </a:spcBef>
              <a:spcAft>
                <a:spcPts val="0"/>
              </a:spcAft>
              <a:buNone/>
            </a:pPr>
            <a:r>
              <a:rPr lang="en" dirty="0">
                <a:latin typeface="Lato"/>
                <a:ea typeface="Lato"/>
                <a:cs typeface="Lato"/>
                <a:sym typeface="Lato"/>
              </a:rPr>
              <a:t>Here are some examples of affirmations:</a:t>
            </a:r>
            <a:endParaRPr dirty="0">
              <a:latin typeface="Lato"/>
              <a:ea typeface="Lato"/>
              <a:cs typeface="Lato"/>
              <a:sym typeface="Lato"/>
            </a:endParaRPr>
          </a:p>
          <a:p>
            <a:pPr marL="882650" lvl="1" indent="-285750" algn="l" rtl="0">
              <a:spcBef>
                <a:spcPts val="0"/>
              </a:spcBef>
              <a:spcAft>
                <a:spcPts val="0"/>
              </a:spcAft>
              <a:buSzPts val="1400"/>
              <a:buFont typeface="Arial" panose="020B0604020202020204" pitchFamily="34" charset="0"/>
              <a:buChar char="•"/>
            </a:pPr>
            <a:r>
              <a:rPr lang="en" dirty="0">
                <a:latin typeface="Lato"/>
                <a:ea typeface="Lato"/>
                <a:cs typeface="Lato"/>
                <a:sym typeface="Lato"/>
              </a:rPr>
              <a:t>I have the talent to be cast as the lead in the play.</a:t>
            </a:r>
            <a:endParaRPr dirty="0">
              <a:latin typeface="Lato"/>
              <a:ea typeface="Lato"/>
              <a:cs typeface="Lato"/>
              <a:sym typeface="Lato"/>
            </a:endParaRPr>
          </a:p>
          <a:p>
            <a:pPr marL="882650" lvl="1" indent="-285750" algn="l" rtl="0">
              <a:spcBef>
                <a:spcPts val="0"/>
              </a:spcBef>
              <a:spcAft>
                <a:spcPts val="0"/>
              </a:spcAft>
              <a:buSzPts val="1400"/>
              <a:buFont typeface="Arial" panose="020B0604020202020204" pitchFamily="34" charset="0"/>
              <a:buChar char="•"/>
            </a:pPr>
            <a:r>
              <a:rPr lang="en" dirty="0">
                <a:latin typeface="Lato"/>
                <a:ea typeface="Lato"/>
                <a:cs typeface="Lato"/>
                <a:sym typeface="Lato"/>
              </a:rPr>
              <a:t>I will be offered this job because I am prepared for the interview.</a:t>
            </a:r>
            <a:endParaRPr dirty="0">
              <a:latin typeface="Lato"/>
              <a:ea typeface="Lato"/>
              <a:cs typeface="Lato"/>
              <a:sym typeface="Lato"/>
            </a:endParaRPr>
          </a:p>
          <a:p>
            <a:pPr marL="882650" lvl="1" indent="-285750" algn="l" rtl="0">
              <a:spcBef>
                <a:spcPts val="0"/>
              </a:spcBef>
              <a:spcAft>
                <a:spcPts val="0"/>
              </a:spcAft>
              <a:buSzPts val="1400"/>
              <a:buFont typeface="Arial" panose="020B0604020202020204" pitchFamily="34" charset="0"/>
              <a:buChar char="•"/>
            </a:pPr>
            <a:r>
              <a:rPr lang="en" dirty="0">
                <a:latin typeface="Lato"/>
                <a:ea typeface="Lato"/>
                <a:cs typeface="Lato"/>
                <a:sym typeface="Lato"/>
              </a:rPr>
              <a:t>My brother and I will get along well for the rest of the summer.</a:t>
            </a:r>
            <a:endParaRPr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250</Words>
  <Application>Microsoft Office PowerPoint</Application>
  <PresentationFormat>Custom</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2022-08-28T17:27:36Z</dcterms:modified>
</cp:coreProperties>
</file>