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222f27aa9a_1_0: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222f27aa9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SETTING AND </a:t>
            </a:r>
            <a:r>
              <a:rPr b="1" lang="en" sz="1100">
                <a:solidFill>
                  <a:schemeClr val="lt1"/>
                </a:solidFill>
                <a:latin typeface="Lato"/>
                <a:ea typeface="Lato"/>
                <a:cs typeface="Lato"/>
                <a:sym typeface="Lato"/>
              </a:rPr>
              <a:t>ACHIEVING</a:t>
            </a:r>
            <a:r>
              <a:rPr b="1" lang="en" sz="1100">
                <a:solidFill>
                  <a:schemeClr val="lt1"/>
                </a:solidFill>
                <a:latin typeface="Lato"/>
                <a:ea typeface="Lato"/>
                <a:cs typeface="Lato"/>
                <a:sym typeface="Lato"/>
              </a:rPr>
              <a:t> GOALS</a:t>
            </a:r>
            <a:r>
              <a:rPr b="1" lang="en" sz="1100">
                <a:solidFill>
                  <a:schemeClr val="lt1"/>
                </a:solidFill>
                <a:latin typeface="Lato"/>
                <a:ea typeface="Lato"/>
                <a:cs typeface="Lato"/>
                <a:sym typeface="Lato"/>
              </a:rPr>
              <a:t> | LEARNING TO BE ASSERTIVE</a:t>
            </a:r>
            <a:endParaRPr b="1" sz="1100">
              <a:solidFill>
                <a:schemeClr val="lt1"/>
              </a:solidFill>
              <a:latin typeface="Lato"/>
              <a:ea typeface="Lato"/>
              <a:cs typeface="Lato"/>
              <a:sym typeface="Lato"/>
            </a:endParaRPr>
          </a:p>
        </p:txBody>
      </p:sp>
      <p:sp>
        <p:nvSpPr>
          <p:cNvPr id="58" name="Google Shape;58;p13"/>
          <p:cNvSpPr txBox="1"/>
          <p:nvPr/>
        </p:nvSpPr>
        <p:spPr>
          <a:xfrm>
            <a:off x="918150" y="744400"/>
            <a:ext cx="5981100" cy="16854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250">
                <a:solidFill>
                  <a:schemeClr val="dk1"/>
                </a:solidFill>
                <a:latin typeface="Lato"/>
                <a:ea typeface="Lato"/>
                <a:cs typeface="Lato"/>
                <a:sym typeface="Lato"/>
              </a:rPr>
              <a:t>PASSIVE, </a:t>
            </a:r>
            <a:r>
              <a:rPr lang="en" sz="3250">
                <a:solidFill>
                  <a:schemeClr val="dk1"/>
                </a:solidFill>
                <a:latin typeface="Lato"/>
                <a:ea typeface="Lato"/>
                <a:cs typeface="Lato"/>
                <a:sym typeface="Lato"/>
              </a:rPr>
              <a:t>AGGRESSIVE</a:t>
            </a:r>
            <a:r>
              <a:rPr lang="en" sz="3250">
                <a:solidFill>
                  <a:schemeClr val="dk1"/>
                </a:solidFill>
                <a:latin typeface="Lato"/>
                <a:ea typeface="Lato"/>
                <a:cs typeface="Lato"/>
                <a:sym typeface="Lato"/>
              </a:rPr>
              <a:t>, AND ASSERTIVE BEHAVIORS:      THE SCENARIOS</a:t>
            </a:r>
            <a:endParaRPr sz="4100">
              <a:latin typeface="Lato"/>
              <a:ea typeface="Lato"/>
              <a:cs typeface="Lato"/>
              <a:sym typeface="Lato"/>
            </a:endParaRPr>
          </a:p>
        </p:txBody>
      </p:sp>
      <p:sp>
        <p:nvSpPr>
          <p:cNvPr id="59" name="Google Shape;59;p13"/>
          <p:cNvSpPr txBox="1"/>
          <p:nvPr/>
        </p:nvSpPr>
        <p:spPr>
          <a:xfrm>
            <a:off x="951675" y="2429800"/>
            <a:ext cx="59811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latin typeface="Lato"/>
                <a:ea typeface="Lato"/>
                <a:cs typeface="Lato"/>
                <a:sym typeface="Lato"/>
              </a:rPr>
              <a:t>Instructions to the teacher: Reproduce this activity sheet as needed. Circle one of the behaviors listed beneath each scenario; vary the behaviors you circle so that each one is equally represented. Cut out each scenario and its list of behaviors. Distribute one to each group.</a:t>
            </a:r>
            <a:endParaRPr b="1" sz="1300">
              <a:latin typeface="Lato"/>
              <a:ea typeface="Lato"/>
              <a:cs typeface="Lato"/>
              <a:sym typeface="Lato"/>
            </a:endParaRPr>
          </a:p>
        </p:txBody>
      </p:sp>
      <p:sp>
        <p:nvSpPr>
          <p:cNvPr id="60" name="Google Shape;60;p13"/>
          <p:cNvSpPr txBox="1"/>
          <p:nvPr/>
        </p:nvSpPr>
        <p:spPr>
          <a:xfrm>
            <a:off x="985275" y="3415000"/>
            <a:ext cx="5913900" cy="5910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You borrowed your cousin’s favorite shirt and accidentally spilled something on it. You’ve apologized, and your cousin has forgiven you. Now, you want to borrow your cousin’s new shoes, which will look great with what you’re wearing tonight. What will you do?</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b="1"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You find out that someone you thought was a friend has been spreading rumors about you. You see the friend walking down the street toward you. What do you do?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b="1"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Your best friend needs to pass math. You are in the same class. Tomorrow is a very important test, and your friend has not studied. She wants to cheat off of you. What do you do?</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b="1"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You work at a pet shop after school and on Saturdays. Your boss has noticed that money has been missing from the cash register. He has accused you. Tell him that you are not the person who has been taking money.</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sz="120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 name="Google Shape;66;p14"/>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67" name="Google Shape;67;p14"/>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68" name="Google Shape;68;p14"/>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SETTING AND ACHIEVING GOALS | LEARNING TO BE ASSERTIVE</a:t>
            </a:r>
            <a:endParaRPr b="1" sz="1100">
              <a:solidFill>
                <a:schemeClr val="lt1"/>
              </a:solidFill>
              <a:latin typeface="Lato"/>
              <a:ea typeface="Lato"/>
              <a:cs typeface="Lato"/>
              <a:sym typeface="Lato"/>
            </a:endParaRPr>
          </a:p>
        </p:txBody>
      </p:sp>
      <p:sp>
        <p:nvSpPr>
          <p:cNvPr id="69" name="Google Shape;69;p14"/>
          <p:cNvSpPr txBox="1"/>
          <p:nvPr/>
        </p:nvSpPr>
        <p:spPr>
          <a:xfrm>
            <a:off x="918150" y="744400"/>
            <a:ext cx="5981100" cy="19728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250">
                <a:solidFill>
                  <a:schemeClr val="dk1"/>
                </a:solidFill>
                <a:latin typeface="Lato"/>
                <a:ea typeface="Lato"/>
                <a:cs typeface="Lato"/>
                <a:sym typeface="Lato"/>
              </a:rPr>
              <a:t>PASSIVE, AGGRESSIVE, AND ASSERTIVE BEHAVIORS:      THE SCENARIOS</a:t>
            </a:r>
            <a:endParaRPr sz="3250">
              <a:solidFill>
                <a:schemeClr val="dk1"/>
              </a:solidFill>
              <a:latin typeface="Lato"/>
              <a:ea typeface="Lato"/>
              <a:cs typeface="Lato"/>
              <a:sym typeface="Lato"/>
            </a:endParaRPr>
          </a:p>
          <a:p>
            <a:pPr indent="0" lvl="0" marL="0" rtl="0" algn="ctr">
              <a:lnSpc>
                <a:spcPct val="100000"/>
              </a:lnSpc>
              <a:spcBef>
                <a:spcPts val="500"/>
              </a:spcBef>
              <a:spcAft>
                <a:spcPts val="0"/>
              </a:spcAft>
              <a:buNone/>
            </a:pPr>
            <a:r>
              <a:rPr lang="en" sz="1450">
                <a:solidFill>
                  <a:schemeClr val="dk1"/>
                </a:solidFill>
                <a:latin typeface="Lato"/>
                <a:ea typeface="Lato"/>
                <a:cs typeface="Lato"/>
                <a:sym typeface="Lato"/>
              </a:rPr>
              <a:t>(CONTINUED)</a:t>
            </a:r>
            <a:endParaRPr sz="1450">
              <a:solidFill>
                <a:schemeClr val="dk1"/>
              </a:solidFill>
              <a:latin typeface="Lato"/>
              <a:ea typeface="Lato"/>
              <a:cs typeface="Lato"/>
              <a:sym typeface="Lato"/>
            </a:endParaRPr>
          </a:p>
        </p:txBody>
      </p:sp>
      <p:sp>
        <p:nvSpPr>
          <p:cNvPr id="70" name="Google Shape;70;p14"/>
          <p:cNvSpPr txBox="1"/>
          <p:nvPr/>
        </p:nvSpPr>
        <p:spPr>
          <a:xfrm>
            <a:off x="985350" y="2884400"/>
            <a:ext cx="5913900" cy="517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Your parents have established a curfew for you on weekends. As a high school student, you feel that the time they have set is unreasonable. Ask them to change the curfew.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b="1"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A student with a reputation for being irrational and violent has taken your backpack. You ask him to return it.</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b="1"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Your neighbor’s dog is in your yard or in front of your door almost every day making a mess and barking. Tell your neighbor to control her dog.</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b="1"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You have loaned money to a close friend. It has been over three weeks, and he still has not paid you back. You need the money to go out this weekend. Ask for the money.</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spcBef>
                <a:spcPts val="0"/>
              </a:spcBef>
              <a:spcAft>
                <a:spcPts val="0"/>
              </a:spcAft>
              <a:buClr>
                <a:schemeClr val="dk1"/>
              </a:buClr>
              <a:buSzPts val="1100"/>
              <a:buFont typeface="Arial"/>
              <a:buNone/>
            </a:pPr>
            <a:r>
              <a:rPr b="1" lang="en" sz="1200">
                <a:latin typeface="Lato"/>
                <a:ea typeface="Lato"/>
                <a:cs typeface="Lato"/>
                <a:sym typeface="Lato"/>
              </a:rPr>
              <a:t>AGGRESSIVE     PASSIVE     ASSERTIVE</a:t>
            </a:r>
            <a:endParaRPr b="1" sz="12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