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10058400" cx="7772400"/>
  <p:notesSz cx="6858000" cy="9144000"/>
  <p:embeddedFontLs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A27A392-9B70-4A49-B4CB-790CA4517801}">
  <a:tblStyle styleId="{EA27A392-9B70-4A49-B4CB-790CA451780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Lato-regular.fntdata"/><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Lato-italic.fntdata"/><Relationship Id="rId6" Type="http://schemas.openxmlformats.org/officeDocument/2006/relationships/notesMaster" Target="notesMasters/notesMaster1.xml"/><Relationship Id="rId18" Type="http://schemas.openxmlformats.org/officeDocument/2006/relationships/font" Target="fonts/Lato-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253b491881_0_37: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1253b491881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253b491881_0_67: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253b491881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253b491881_0_79: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253b491881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253b491881_0_91: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253b491881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253b491881_0_103: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253b491881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253b491881_0_115: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253b491881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253b491881_0_4: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253b491881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253b491881_0_15: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253b49188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253b491881_0_2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253b491881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918275"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a:t>
            </a:r>
            <a:r>
              <a:rPr b="1" lang="en" sz="1100">
                <a:solidFill>
                  <a:schemeClr val="lt1"/>
                </a:solidFill>
                <a:latin typeface="Lato"/>
                <a:ea typeface="Lato"/>
                <a:cs typeface="Lato"/>
                <a:sym typeface="Lato"/>
              </a:rPr>
              <a:t> | GATHERING INFORMATION</a:t>
            </a:r>
            <a:endParaRPr b="1" sz="1100">
              <a:solidFill>
                <a:schemeClr val="lt1"/>
              </a:solidFill>
              <a:latin typeface="Lato"/>
              <a:ea typeface="Lato"/>
              <a:cs typeface="Lato"/>
              <a:sym typeface="Lato"/>
            </a:endParaRPr>
          </a:p>
        </p:txBody>
      </p:sp>
      <p:sp>
        <p:nvSpPr>
          <p:cNvPr id="58" name="Google Shape;58;p13"/>
          <p:cNvSpPr txBox="1"/>
          <p:nvPr/>
        </p:nvSpPr>
        <p:spPr>
          <a:xfrm>
            <a:off x="918275" y="749575"/>
            <a:ext cx="5981100" cy="10185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100">
                <a:solidFill>
                  <a:schemeClr val="dk1"/>
                </a:solidFill>
                <a:latin typeface="Lato"/>
                <a:ea typeface="Lato"/>
                <a:cs typeface="Lato"/>
                <a:sym typeface="Lato"/>
              </a:rPr>
              <a:t>FALLOUT SHELTER</a:t>
            </a:r>
            <a:endParaRPr sz="3100">
              <a:solidFill>
                <a:schemeClr val="dk1"/>
              </a:solidFill>
              <a:latin typeface="Lato"/>
              <a:ea typeface="Lato"/>
              <a:cs typeface="Lato"/>
              <a:sym typeface="Lato"/>
            </a:endParaRPr>
          </a:p>
          <a:p>
            <a:pPr indent="0" lvl="0" marL="0" rtl="0" algn="ctr">
              <a:lnSpc>
                <a:spcPct val="100000"/>
              </a:lnSpc>
              <a:spcBef>
                <a:spcPts val="500"/>
              </a:spcBef>
              <a:spcAft>
                <a:spcPts val="0"/>
              </a:spcAft>
              <a:buNone/>
            </a:pPr>
            <a:r>
              <a:rPr lang="en" sz="1900">
                <a:solidFill>
                  <a:schemeClr val="dk1"/>
                </a:solidFill>
                <a:latin typeface="Lato"/>
                <a:ea typeface="Lato"/>
                <a:cs typeface="Lato"/>
                <a:sym typeface="Lato"/>
              </a:rPr>
              <a:t>HIDDEN BIOGRAPHIES</a:t>
            </a:r>
            <a:endParaRPr sz="1900">
              <a:solidFill>
                <a:schemeClr val="dk1"/>
              </a:solidFill>
              <a:latin typeface="Lato"/>
              <a:ea typeface="Lato"/>
              <a:cs typeface="Lato"/>
              <a:sym typeface="Lato"/>
            </a:endParaRPr>
          </a:p>
        </p:txBody>
      </p:sp>
      <p:sp>
        <p:nvSpPr>
          <p:cNvPr id="59" name="Google Shape;59;p13"/>
          <p:cNvSpPr txBox="1"/>
          <p:nvPr/>
        </p:nvSpPr>
        <p:spPr>
          <a:xfrm>
            <a:off x="918275" y="1896650"/>
            <a:ext cx="5981100" cy="178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Lato"/>
                <a:ea typeface="Lato"/>
                <a:cs typeface="Lato"/>
                <a:sym typeface="Lato"/>
              </a:rPr>
              <a:t>INSTRUCTIONS:</a:t>
            </a:r>
            <a:endParaRPr b="1" sz="13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b="1" sz="1300">
              <a:latin typeface="Lato"/>
              <a:ea typeface="Lato"/>
              <a:cs typeface="Lato"/>
              <a:sym typeface="Lato"/>
            </a:endParaRPr>
          </a:p>
          <a:p>
            <a:pPr indent="0" lvl="0" marL="0" rtl="0" algn="l">
              <a:spcBef>
                <a:spcPts val="0"/>
              </a:spcBef>
              <a:spcAft>
                <a:spcPts val="0"/>
              </a:spcAft>
              <a:buNone/>
            </a:pPr>
            <a:r>
              <a:rPr b="1" lang="en" sz="1300">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b="1" sz="1300">
              <a:latin typeface="Lato"/>
              <a:ea typeface="Lato"/>
              <a:cs typeface="Lato"/>
              <a:sym typeface="Lato"/>
            </a:endParaRPr>
          </a:p>
        </p:txBody>
      </p:sp>
      <p:sp>
        <p:nvSpPr>
          <p:cNvPr id="60" name="Google Shape;60;p13"/>
          <p:cNvSpPr txBox="1"/>
          <p:nvPr/>
        </p:nvSpPr>
        <p:spPr>
          <a:xfrm>
            <a:off x="993850" y="3958250"/>
            <a:ext cx="5905500" cy="1354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 sz="1600">
                <a:latin typeface="Lato"/>
                <a:ea typeface="Lato"/>
                <a:cs typeface="Lato"/>
                <a:sym typeface="Lato"/>
              </a:rPr>
              <a:t>BOOKKEEPER, 31 YEARS OLD</a:t>
            </a:r>
            <a:endParaRPr b="1" sz="16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b="1" lang="en" sz="1200">
                <a:latin typeface="Lato"/>
                <a:ea typeface="Lato"/>
                <a:cs typeface="Lato"/>
                <a:sym typeface="Lato"/>
              </a:rPr>
              <a:t>Hidden Biography</a:t>
            </a:r>
            <a:endParaRPr b="1" sz="12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lang="en" sz="1200">
                <a:latin typeface="Lato"/>
                <a:ea typeface="Lato"/>
                <a:cs typeface="Lato"/>
                <a:sym typeface="Lato"/>
              </a:rPr>
              <a:t>You have invented a machine that converts any plant into gasoline. You love sports of all kinds. You are an excellent fisherman. You are a convicted felon.</a:t>
            </a:r>
            <a:endParaRPr/>
          </a:p>
        </p:txBody>
      </p:sp>
      <p:graphicFrame>
        <p:nvGraphicFramePr>
          <p:cNvPr id="61" name="Google Shape;61;p13"/>
          <p:cNvGraphicFramePr/>
          <p:nvPr/>
        </p:nvGraphicFramePr>
        <p:xfrm>
          <a:off x="1012900" y="5513500"/>
          <a:ext cx="3000000" cy="3000000"/>
        </p:xfrm>
        <a:graphic>
          <a:graphicData uri="http://schemas.openxmlformats.org/drawingml/2006/table">
            <a:tbl>
              <a:tblPr>
                <a:noFill/>
                <a:tableStyleId>{EA27A392-9B70-4A49-B4CB-790CA4517801}</a:tableStyleId>
              </a:tblPr>
              <a:tblGrid>
                <a:gridCol w="5867400"/>
              </a:tblGrid>
              <a:tr h="2612875">
                <a:tc>
                  <a:txBody>
                    <a:bodyPr/>
                    <a:lstStyle/>
                    <a:p>
                      <a:pPr indent="0" lvl="0" marL="0" rtl="0" algn="l">
                        <a:spcBef>
                          <a:spcPts val="0"/>
                        </a:spcBef>
                        <a:spcAft>
                          <a:spcPts val="0"/>
                        </a:spcAft>
                        <a:buNone/>
                      </a:pPr>
                      <a:r>
                        <a:rPr b="1" lang="en" sz="1600">
                          <a:latin typeface="Lato"/>
                          <a:ea typeface="Lato"/>
                          <a:cs typeface="Lato"/>
                          <a:sym typeface="Lato"/>
                        </a:rPr>
                        <a:t>NOTES</a:t>
                      </a:r>
                      <a:r>
                        <a:rPr b="1" lang="en">
                          <a:latin typeface="Lato"/>
                          <a:ea typeface="Lato"/>
                          <a:cs typeface="Lato"/>
                          <a:sym typeface="Lato"/>
                        </a:rPr>
                        <a:t>:</a:t>
                      </a:r>
                      <a:endParaRPr b="1">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2"/>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3" name="Google Shape;163;p22"/>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164" name="Google Shape;164;p22"/>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165" name="Google Shape;165;p22"/>
          <p:cNvSpPr txBox="1"/>
          <p:nvPr/>
        </p:nvSpPr>
        <p:spPr>
          <a:xfrm>
            <a:off x="918275"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 | GATHERING INFORMATION</a:t>
            </a:r>
            <a:endParaRPr b="1" sz="1100">
              <a:solidFill>
                <a:schemeClr val="lt1"/>
              </a:solidFill>
              <a:latin typeface="Lato"/>
              <a:ea typeface="Lato"/>
              <a:cs typeface="Lato"/>
              <a:sym typeface="Lato"/>
            </a:endParaRPr>
          </a:p>
        </p:txBody>
      </p:sp>
      <p:sp>
        <p:nvSpPr>
          <p:cNvPr id="166" name="Google Shape;166;p22"/>
          <p:cNvSpPr txBox="1"/>
          <p:nvPr/>
        </p:nvSpPr>
        <p:spPr>
          <a:xfrm>
            <a:off x="918275" y="749575"/>
            <a:ext cx="5981100" cy="10185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100">
                <a:solidFill>
                  <a:schemeClr val="dk1"/>
                </a:solidFill>
                <a:latin typeface="Lato"/>
                <a:ea typeface="Lato"/>
                <a:cs typeface="Lato"/>
                <a:sym typeface="Lato"/>
              </a:rPr>
              <a:t>FALLOUT SHELTER</a:t>
            </a:r>
            <a:endParaRPr sz="3100">
              <a:solidFill>
                <a:schemeClr val="dk1"/>
              </a:solidFill>
              <a:latin typeface="Lato"/>
              <a:ea typeface="Lato"/>
              <a:cs typeface="Lato"/>
              <a:sym typeface="Lato"/>
            </a:endParaRPr>
          </a:p>
          <a:p>
            <a:pPr indent="0" lvl="0" marL="0" rtl="0" algn="ctr">
              <a:lnSpc>
                <a:spcPct val="100000"/>
              </a:lnSpc>
              <a:spcBef>
                <a:spcPts val="500"/>
              </a:spcBef>
              <a:spcAft>
                <a:spcPts val="0"/>
              </a:spcAft>
              <a:buNone/>
            </a:pPr>
            <a:r>
              <a:rPr lang="en" sz="1900">
                <a:solidFill>
                  <a:schemeClr val="dk1"/>
                </a:solidFill>
                <a:latin typeface="Lato"/>
                <a:ea typeface="Lato"/>
                <a:cs typeface="Lato"/>
                <a:sym typeface="Lato"/>
              </a:rPr>
              <a:t>HIDDEN BIOGRAPHIES</a:t>
            </a:r>
            <a:endParaRPr sz="1900">
              <a:solidFill>
                <a:schemeClr val="dk1"/>
              </a:solidFill>
              <a:latin typeface="Lato"/>
              <a:ea typeface="Lato"/>
              <a:cs typeface="Lato"/>
              <a:sym typeface="Lato"/>
            </a:endParaRPr>
          </a:p>
        </p:txBody>
      </p:sp>
      <p:sp>
        <p:nvSpPr>
          <p:cNvPr id="167" name="Google Shape;167;p22"/>
          <p:cNvSpPr txBox="1"/>
          <p:nvPr/>
        </p:nvSpPr>
        <p:spPr>
          <a:xfrm>
            <a:off x="918275" y="1896650"/>
            <a:ext cx="5981100" cy="178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Lato"/>
                <a:ea typeface="Lato"/>
                <a:cs typeface="Lato"/>
                <a:sym typeface="Lato"/>
              </a:rPr>
              <a:t>INSTRUCTIONS:</a:t>
            </a:r>
            <a:endParaRPr b="1" sz="1300">
              <a:latin typeface="Lato"/>
              <a:ea typeface="Lato"/>
              <a:cs typeface="Lato"/>
              <a:sym typeface="Lato"/>
            </a:endParaRPr>
          </a:p>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sz="1300">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b="1" sz="1300">
              <a:latin typeface="Lato"/>
              <a:ea typeface="Lato"/>
              <a:cs typeface="Lato"/>
              <a:sym typeface="Lato"/>
            </a:endParaRPr>
          </a:p>
        </p:txBody>
      </p:sp>
      <p:sp>
        <p:nvSpPr>
          <p:cNvPr id="168" name="Google Shape;168;p22"/>
          <p:cNvSpPr txBox="1"/>
          <p:nvPr/>
        </p:nvSpPr>
        <p:spPr>
          <a:xfrm>
            <a:off x="917650" y="3958250"/>
            <a:ext cx="5905500" cy="153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Lato"/>
                <a:ea typeface="Lato"/>
                <a:cs typeface="Lato"/>
                <a:sym typeface="Lato"/>
              </a:rPr>
              <a:t>FIREFIGHTER</a:t>
            </a:r>
            <a:endParaRPr b="1" sz="16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b="1" lang="en" sz="1200">
                <a:latin typeface="Lato"/>
                <a:ea typeface="Lato"/>
                <a:cs typeface="Lato"/>
                <a:sym typeface="Lato"/>
              </a:rPr>
              <a:t>Hidden Biography</a:t>
            </a:r>
            <a:endParaRPr b="1" sz="12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lang="en" sz="1200">
                <a:latin typeface="Lato"/>
                <a:ea typeface="Lato"/>
                <a:cs typeface="Lato"/>
                <a:sym typeface="Lato"/>
              </a:rPr>
              <a:t>You are a health fanatic and very strong. You are known to be very helpful to people who know you. You recently won an award for a program you created for children  experiencing homelessness</a:t>
            </a:r>
            <a:r>
              <a:rPr lang="en" sz="1200">
                <a:latin typeface="Lato"/>
                <a:ea typeface="Lato"/>
                <a:cs typeface="Lato"/>
                <a:sym typeface="Lato"/>
              </a:rPr>
              <a:t>.</a:t>
            </a:r>
            <a:endParaRPr/>
          </a:p>
        </p:txBody>
      </p:sp>
      <p:graphicFrame>
        <p:nvGraphicFramePr>
          <p:cNvPr id="169" name="Google Shape;169;p22"/>
          <p:cNvGraphicFramePr/>
          <p:nvPr/>
        </p:nvGraphicFramePr>
        <p:xfrm>
          <a:off x="936700" y="5513500"/>
          <a:ext cx="3000000" cy="3000000"/>
        </p:xfrm>
        <a:graphic>
          <a:graphicData uri="http://schemas.openxmlformats.org/drawingml/2006/table">
            <a:tbl>
              <a:tblPr>
                <a:noFill/>
                <a:tableStyleId>{EA27A392-9B70-4A49-B4CB-790CA4517801}</a:tableStyleId>
              </a:tblPr>
              <a:tblGrid>
                <a:gridCol w="5867400"/>
              </a:tblGrid>
              <a:tr h="2612875">
                <a:tc>
                  <a:txBody>
                    <a:bodyPr/>
                    <a:lstStyle/>
                    <a:p>
                      <a:pPr indent="0" lvl="0" marL="0" rtl="0" algn="l">
                        <a:spcBef>
                          <a:spcPts val="0"/>
                        </a:spcBef>
                        <a:spcAft>
                          <a:spcPts val="0"/>
                        </a:spcAft>
                        <a:buNone/>
                      </a:pPr>
                      <a:r>
                        <a:rPr b="1" lang="en" sz="1600">
                          <a:latin typeface="Lato"/>
                          <a:ea typeface="Lato"/>
                          <a:cs typeface="Lato"/>
                          <a:sym typeface="Lato"/>
                        </a:rPr>
                        <a:t>NOTES</a:t>
                      </a:r>
                      <a:r>
                        <a:rPr b="1" lang="en">
                          <a:latin typeface="Lato"/>
                          <a:ea typeface="Lato"/>
                          <a:cs typeface="Lato"/>
                          <a:sym typeface="Lato"/>
                        </a:rPr>
                        <a:t>:</a:t>
                      </a:r>
                      <a:endParaRPr b="1">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7" name="Google Shape;67;p14"/>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68" name="Google Shape;68;p14"/>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69" name="Google Shape;69;p14"/>
          <p:cNvSpPr txBox="1"/>
          <p:nvPr/>
        </p:nvSpPr>
        <p:spPr>
          <a:xfrm>
            <a:off x="918275"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 | GATHERING INFORMATION</a:t>
            </a:r>
            <a:endParaRPr b="1" sz="1100">
              <a:solidFill>
                <a:schemeClr val="lt1"/>
              </a:solidFill>
              <a:latin typeface="Lato"/>
              <a:ea typeface="Lato"/>
              <a:cs typeface="Lato"/>
              <a:sym typeface="Lato"/>
            </a:endParaRPr>
          </a:p>
        </p:txBody>
      </p:sp>
      <p:sp>
        <p:nvSpPr>
          <p:cNvPr id="70" name="Google Shape;70;p14"/>
          <p:cNvSpPr txBox="1"/>
          <p:nvPr/>
        </p:nvSpPr>
        <p:spPr>
          <a:xfrm>
            <a:off x="918275" y="749575"/>
            <a:ext cx="5981100" cy="10185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100">
                <a:solidFill>
                  <a:schemeClr val="dk1"/>
                </a:solidFill>
                <a:latin typeface="Lato"/>
                <a:ea typeface="Lato"/>
                <a:cs typeface="Lato"/>
                <a:sym typeface="Lato"/>
              </a:rPr>
              <a:t>FALLOUT SHELTER</a:t>
            </a:r>
            <a:endParaRPr sz="3100">
              <a:solidFill>
                <a:schemeClr val="dk1"/>
              </a:solidFill>
              <a:latin typeface="Lato"/>
              <a:ea typeface="Lato"/>
              <a:cs typeface="Lato"/>
              <a:sym typeface="Lato"/>
            </a:endParaRPr>
          </a:p>
          <a:p>
            <a:pPr indent="0" lvl="0" marL="0" rtl="0" algn="ctr">
              <a:lnSpc>
                <a:spcPct val="100000"/>
              </a:lnSpc>
              <a:spcBef>
                <a:spcPts val="500"/>
              </a:spcBef>
              <a:spcAft>
                <a:spcPts val="0"/>
              </a:spcAft>
              <a:buNone/>
            </a:pPr>
            <a:r>
              <a:rPr lang="en" sz="1900">
                <a:solidFill>
                  <a:schemeClr val="dk1"/>
                </a:solidFill>
                <a:latin typeface="Lato"/>
                <a:ea typeface="Lato"/>
                <a:cs typeface="Lato"/>
                <a:sym typeface="Lato"/>
              </a:rPr>
              <a:t>HIDDEN BIOGRAPHIES</a:t>
            </a:r>
            <a:endParaRPr sz="1900">
              <a:solidFill>
                <a:schemeClr val="dk1"/>
              </a:solidFill>
              <a:latin typeface="Lato"/>
              <a:ea typeface="Lato"/>
              <a:cs typeface="Lato"/>
              <a:sym typeface="Lato"/>
            </a:endParaRPr>
          </a:p>
        </p:txBody>
      </p:sp>
      <p:sp>
        <p:nvSpPr>
          <p:cNvPr id="71" name="Google Shape;71;p14"/>
          <p:cNvSpPr txBox="1"/>
          <p:nvPr/>
        </p:nvSpPr>
        <p:spPr>
          <a:xfrm>
            <a:off x="918275" y="1896650"/>
            <a:ext cx="5981100" cy="178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Lato"/>
                <a:ea typeface="Lato"/>
                <a:cs typeface="Lato"/>
                <a:sym typeface="Lato"/>
              </a:rPr>
              <a:t>INSTRUCTIONS:</a:t>
            </a:r>
            <a:endParaRPr b="1" sz="1300">
              <a:latin typeface="Lato"/>
              <a:ea typeface="Lato"/>
              <a:cs typeface="Lato"/>
              <a:sym typeface="Lato"/>
            </a:endParaRPr>
          </a:p>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sz="1300">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b="1" sz="1300">
              <a:latin typeface="Lato"/>
              <a:ea typeface="Lato"/>
              <a:cs typeface="Lato"/>
              <a:sym typeface="Lato"/>
            </a:endParaRPr>
          </a:p>
        </p:txBody>
      </p:sp>
      <p:sp>
        <p:nvSpPr>
          <p:cNvPr id="72" name="Google Shape;72;p14"/>
          <p:cNvSpPr txBox="1"/>
          <p:nvPr/>
        </p:nvSpPr>
        <p:spPr>
          <a:xfrm>
            <a:off x="917650" y="3958250"/>
            <a:ext cx="5905500" cy="1723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Lato"/>
                <a:ea typeface="Lato"/>
                <a:cs typeface="Lato"/>
                <a:sym typeface="Lato"/>
              </a:rPr>
              <a:t>SECOND-YEAR MEDICAL STUDENT</a:t>
            </a:r>
            <a:endParaRPr b="1" sz="16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b="1" lang="en" sz="1200">
                <a:latin typeface="Lato"/>
                <a:ea typeface="Lato"/>
                <a:cs typeface="Lato"/>
                <a:sym typeface="Lato"/>
              </a:rPr>
              <a:t>Hidden Biography</a:t>
            </a:r>
            <a:endParaRPr b="1" sz="12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lang="en" sz="1200">
                <a:latin typeface="Lato"/>
                <a:ea typeface="Lato"/>
                <a:cs typeface="Lato"/>
                <a:sym typeface="Lato"/>
              </a:rPr>
              <a:t>Despite being a gifted student, you have learned that you will be expelled because you fell behind in your studies due to time spent on political activities. Your family has spent nearly all the money it has on your education. You are an excellent sculptor and artist</a:t>
            </a:r>
            <a:r>
              <a:rPr lang="en" sz="1200">
                <a:latin typeface="Lato"/>
                <a:ea typeface="Lato"/>
                <a:cs typeface="Lato"/>
                <a:sym typeface="Lato"/>
              </a:rPr>
              <a:t>.</a:t>
            </a:r>
            <a:endParaRPr/>
          </a:p>
        </p:txBody>
      </p:sp>
      <p:graphicFrame>
        <p:nvGraphicFramePr>
          <p:cNvPr id="73" name="Google Shape;73;p14"/>
          <p:cNvGraphicFramePr/>
          <p:nvPr/>
        </p:nvGraphicFramePr>
        <p:xfrm>
          <a:off x="936700" y="5665900"/>
          <a:ext cx="3000000" cy="3000000"/>
        </p:xfrm>
        <a:graphic>
          <a:graphicData uri="http://schemas.openxmlformats.org/drawingml/2006/table">
            <a:tbl>
              <a:tblPr>
                <a:noFill/>
                <a:tableStyleId>{EA27A392-9B70-4A49-B4CB-790CA4517801}</a:tableStyleId>
              </a:tblPr>
              <a:tblGrid>
                <a:gridCol w="5867400"/>
              </a:tblGrid>
              <a:tr h="2612875">
                <a:tc>
                  <a:txBody>
                    <a:bodyPr/>
                    <a:lstStyle/>
                    <a:p>
                      <a:pPr indent="0" lvl="0" marL="0" rtl="0" algn="l">
                        <a:spcBef>
                          <a:spcPts val="0"/>
                        </a:spcBef>
                        <a:spcAft>
                          <a:spcPts val="0"/>
                        </a:spcAft>
                        <a:buNone/>
                      </a:pPr>
                      <a:r>
                        <a:rPr b="1" lang="en" sz="1600">
                          <a:latin typeface="Lato"/>
                          <a:ea typeface="Lato"/>
                          <a:cs typeface="Lato"/>
                          <a:sym typeface="Lato"/>
                        </a:rPr>
                        <a:t>NOTES</a:t>
                      </a:r>
                      <a:r>
                        <a:rPr b="1" lang="en">
                          <a:latin typeface="Lato"/>
                          <a:ea typeface="Lato"/>
                          <a:cs typeface="Lato"/>
                          <a:sym typeface="Lato"/>
                        </a:rPr>
                        <a:t>:</a:t>
                      </a:r>
                      <a:endParaRPr b="1">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9" name="Google Shape;79;p15"/>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80" name="Google Shape;80;p15"/>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81" name="Google Shape;81;p15"/>
          <p:cNvSpPr txBox="1"/>
          <p:nvPr/>
        </p:nvSpPr>
        <p:spPr>
          <a:xfrm>
            <a:off x="918275"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 | GATHERING INFORMATION</a:t>
            </a:r>
            <a:endParaRPr b="1" sz="1100">
              <a:solidFill>
                <a:schemeClr val="lt1"/>
              </a:solidFill>
              <a:latin typeface="Lato"/>
              <a:ea typeface="Lato"/>
              <a:cs typeface="Lato"/>
              <a:sym typeface="Lato"/>
            </a:endParaRPr>
          </a:p>
        </p:txBody>
      </p:sp>
      <p:sp>
        <p:nvSpPr>
          <p:cNvPr id="82" name="Google Shape;82;p15"/>
          <p:cNvSpPr txBox="1"/>
          <p:nvPr/>
        </p:nvSpPr>
        <p:spPr>
          <a:xfrm>
            <a:off x="918275" y="749575"/>
            <a:ext cx="5981100" cy="10185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100">
                <a:solidFill>
                  <a:schemeClr val="dk1"/>
                </a:solidFill>
                <a:latin typeface="Lato"/>
                <a:ea typeface="Lato"/>
                <a:cs typeface="Lato"/>
                <a:sym typeface="Lato"/>
              </a:rPr>
              <a:t>FALLOUT SHELTER</a:t>
            </a:r>
            <a:endParaRPr sz="3100">
              <a:solidFill>
                <a:schemeClr val="dk1"/>
              </a:solidFill>
              <a:latin typeface="Lato"/>
              <a:ea typeface="Lato"/>
              <a:cs typeface="Lato"/>
              <a:sym typeface="Lato"/>
            </a:endParaRPr>
          </a:p>
          <a:p>
            <a:pPr indent="0" lvl="0" marL="0" rtl="0" algn="ctr">
              <a:lnSpc>
                <a:spcPct val="100000"/>
              </a:lnSpc>
              <a:spcBef>
                <a:spcPts val="500"/>
              </a:spcBef>
              <a:spcAft>
                <a:spcPts val="0"/>
              </a:spcAft>
              <a:buNone/>
            </a:pPr>
            <a:r>
              <a:rPr lang="en" sz="1900">
                <a:solidFill>
                  <a:schemeClr val="dk1"/>
                </a:solidFill>
                <a:latin typeface="Lato"/>
                <a:ea typeface="Lato"/>
                <a:cs typeface="Lato"/>
                <a:sym typeface="Lato"/>
              </a:rPr>
              <a:t>HIDDEN BIOGRAPHIES</a:t>
            </a:r>
            <a:endParaRPr sz="1900">
              <a:solidFill>
                <a:schemeClr val="dk1"/>
              </a:solidFill>
              <a:latin typeface="Lato"/>
              <a:ea typeface="Lato"/>
              <a:cs typeface="Lato"/>
              <a:sym typeface="Lato"/>
            </a:endParaRPr>
          </a:p>
        </p:txBody>
      </p:sp>
      <p:sp>
        <p:nvSpPr>
          <p:cNvPr id="83" name="Google Shape;83;p15"/>
          <p:cNvSpPr txBox="1"/>
          <p:nvPr/>
        </p:nvSpPr>
        <p:spPr>
          <a:xfrm>
            <a:off x="918275" y="1896650"/>
            <a:ext cx="5981100" cy="178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Lato"/>
                <a:ea typeface="Lato"/>
                <a:cs typeface="Lato"/>
                <a:sym typeface="Lato"/>
              </a:rPr>
              <a:t>INSTRUCTIONS:</a:t>
            </a:r>
            <a:endParaRPr b="1" sz="1300">
              <a:latin typeface="Lato"/>
              <a:ea typeface="Lato"/>
              <a:cs typeface="Lato"/>
              <a:sym typeface="Lato"/>
            </a:endParaRPr>
          </a:p>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sz="1300">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b="1" sz="1300">
              <a:latin typeface="Lato"/>
              <a:ea typeface="Lato"/>
              <a:cs typeface="Lato"/>
              <a:sym typeface="Lato"/>
            </a:endParaRPr>
          </a:p>
        </p:txBody>
      </p:sp>
      <p:sp>
        <p:nvSpPr>
          <p:cNvPr id="84" name="Google Shape;84;p15"/>
          <p:cNvSpPr txBox="1"/>
          <p:nvPr/>
        </p:nvSpPr>
        <p:spPr>
          <a:xfrm>
            <a:off x="917650" y="3958250"/>
            <a:ext cx="5905500" cy="153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Lato"/>
                <a:ea typeface="Lato"/>
                <a:cs typeface="Lato"/>
                <a:sym typeface="Lato"/>
              </a:rPr>
              <a:t>FAMOUS HISTORIAN,</a:t>
            </a:r>
            <a:r>
              <a:rPr b="1" lang="en" sz="1600">
                <a:latin typeface="Lato"/>
                <a:ea typeface="Lato"/>
                <a:cs typeface="Lato"/>
                <a:sym typeface="Lato"/>
              </a:rPr>
              <a:t> 42 YEARS OLD</a:t>
            </a:r>
            <a:endParaRPr b="1" sz="16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b="1" lang="en" sz="1200">
                <a:latin typeface="Lato"/>
                <a:ea typeface="Lato"/>
                <a:cs typeface="Lato"/>
                <a:sym typeface="Lato"/>
              </a:rPr>
              <a:t>Hidden Biography</a:t>
            </a:r>
            <a:endParaRPr b="1" sz="12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lang="en" sz="1200">
                <a:latin typeface="Lato"/>
                <a:ea typeface="Lato"/>
                <a:cs typeface="Lato"/>
                <a:sym typeface="Lato"/>
              </a:rPr>
              <a:t>You have a photographic memory. Since you are well read, you are knowledgeable about history, carpentry, and handiwork. You are married with one child. Your spouse is a United States Senator</a:t>
            </a:r>
            <a:r>
              <a:rPr lang="en" sz="1200">
                <a:latin typeface="Lato"/>
                <a:ea typeface="Lato"/>
                <a:cs typeface="Lato"/>
                <a:sym typeface="Lato"/>
              </a:rPr>
              <a:t>.</a:t>
            </a:r>
            <a:endParaRPr/>
          </a:p>
        </p:txBody>
      </p:sp>
      <p:graphicFrame>
        <p:nvGraphicFramePr>
          <p:cNvPr id="85" name="Google Shape;85;p15"/>
          <p:cNvGraphicFramePr/>
          <p:nvPr/>
        </p:nvGraphicFramePr>
        <p:xfrm>
          <a:off x="936700" y="5665900"/>
          <a:ext cx="3000000" cy="3000000"/>
        </p:xfrm>
        <a:graphic>
          <a:graphicData uri="http://schemas.openxmlformats.org/drawingml/2006/table">
            <a:tbl>
              <a:tblPr>
                <a:noFill/>
                <a:tableStyleId>{EA27A392-9B70-4A49-B4CB-790CA4517801}</a:tableStyleId>
              </a:tblPr>
              <a:tblGrid>
                <a:gridCol w="5867400"/>
              </a:tblGrid>
              <a:tr h="2612875">
                <a:tc>
                  <a:txBody>
                    <a:bodyPr/>
                    <a:lstStyle/>
                    <a:p>
                      <a:pPr indent="0" lvl="0" marL="0" rtl="0" algn="l">
                        <a:spcBef>
                          <a:spcPts val="0"/>
                        </a:spcBef>
                        <a:spcAft>
                          <a:spcPts val="0"/>
                        </a:spcAft>
                        <a:buNone/>
                      </a:pPr>
                      <a:r>
                        <a:rPr b="1" lang="en" sz="1600">
                          <a:latin typeface="Lato"/>
                          <a:ea typeface="Lato"/>
                          <a:cs typeface="Lato"/>
                          <a:sym typeface="Lato"/>
                        </a:rPr>
                        <a:t>NOTES</a:t>
                      </a:r>
                      <a:r>
                        <a:rPr b="1" lang="en">
                          <a:latin typeface="Lato"/>
                          <a:ea typeface="Lato"/>
                          <a:cs typeface="Lato"/>
                          <a:sym typeface="Lato"/>
                        </a:rPr>
                        <a:t>:</a:t>
                      </a:r>
                      <a:endParaRPr b="1">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1" name="Google Shape;91;p16"/>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92" name="Google Shape;92;p16"/>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93" name="Google Shape;93;p16"/>
          <p:cNvSpPr txBox="1"/>
          <p:nvPr/>
        </p:nvSpPr>
        <p:spPr>
          <a:xfrm>
            <a:off x="918275"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 | GATHERING INFORMATION</a:t>
            </a:r>
            <a:endParaRPr b="1" sz="1100">
              <a:solidFill>
                <a:schemeClr val="lt1"/>
              </a:solidFill>
              <a:latin typeface="Lato"/>
              <a:ea typeface="Lato"/>
              <a:cs typeface="Lato"/>
              <a:sym typeface="Lato"/>
            </a:endParaRPr>
          </a:p>
        </p:txBody>
      </p:sp>
      <p:sp>
        <p:nvSpPr>
          <p:cNvPr id="94" name="Google Shape;94;p16"/>
          <p:cNvSpPr txBox="1"/>
          <p:nvPr/>
        </p:nvSpPr>
        <p:spPr>
          <a:xfrm>
            <a:off x="918275" y="749575"/>
            <a:ext cx="5981100" cy="10185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100">
                <a:solidFill>
                  <a:schemeClr val="dk1"/>
                </a:solidFill>
                <a:latin typeface="Lato"/>
                <a:ea typeface="Lato"/>
                <a:cs typeface="Lato"/>
                <a:sym typeface="Lato"/>
              </a:rPr>
              <a:t>FALLOUT SHELTER</a:t>
            </a:r>
            <a:endParaRPr sz="3100">
              <a:solidFill>
                <a:schemeClr val="dk1"/>
              </a:solidFill>
              <a:latin typeface="Lato"/>
              <a:ea typeface="Lato"/>
              <a:cs typeface="Lato"/>
              <a:sym typeface="Lato"/>
            </a:endParaRPr>
          </a:p>
          <a:p>
            <a:pPr indent="0" lvl="0" marL="0" rtl="0" algn="ctr">
              <a:lnSpc>
                <a:spcPct val="100000"/>
              </a:lnSpc>
              <a:spcBef>
                <a:spcPts val="500"/>
              </a:spcBef>
              <a:spcAft>
                <a:spcPts val="0"/>
              </a:spcAft>
              <a:buNone/>
            </a:pPr>
            <a:r>
              <a:rPr lang="en" sz="1900">
                <a:solidFill>
                  <a:schemeClr val="dk1"/>
                </a:solidFill>
                <a:latin typeface="Lato"/>
                <a:ea typeface="Lato"/>
                <a:cs typeface="Lato"/>
                <a:sym typeface="Lato"/>
              </a:rPr>
              <a:t>HIDDEN BIOGRAPHIES</a:t>
            </a:r>
            <a:endParaRPr sz="1900">
              <a:solidFill>
                <a:schemeClr val="dk1"/>
              </a:solidFill>
              <a:latin typeface="Lato"/>
              <a:ea typeface="Lato"/>
              <a:cs typeface="Lato"/>
              <a:sym typeface="Lato"/>
            </a:endParaRPr>
          </a:p>
        </p:txBody>
      </p:sp>
      <p:sp>
        <p:nvSpPr>
          <p:cNvPr id="95" name="Google Shape;95;p16"/>
          <p:cNvSpPr txBox="1"/>
          <p:nvPr/>
        </p:nvSpPr>
        <p:spPr>
          <a:xfrm>
            <a:off x="918275" y="1896650"/>
            <a:ext cx="5981100" cy="178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Lato"/>
                <a:ea typeface="Lato"/>
                <a:cs typeface="Lato"/>
                <a:sym typeface="Lato"/>
              </a:rPr>
              <a:t>INSTRUCTIONS:</a:t>
            </a:r>
            <a:endParaRPr b="1" sz="1300">
              <a:latin typeface="Lato"/>
              <a:ea typeface="Lato"/>
              <a:cs typeface="Lato"/>
              <a:sym typeface="Lato"/>
            </a:endParaRPr>
          </a:p>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sz="1300">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b="1" sz="1300">
              <a:latin typeface="Lato"/>
              <a:ea typeface="Lato"/>
              <a:cs typeface="Lato"/>
              <a:sym typeface="Lato"/>
            </a:endParaRPr>
          </a:p>
        </p:txBody>
      </p:sp>
      <p:sp>
        <p:nvSpPr>
          <p:cNvPr id="96" name="Google Shape;96;p16"/>
          <p:cNvSpPr txBox="1"/>
          <p:nvPr/>
        </p:nvSpPr>
        <p:spPr>
          <a:xfrm>
            <a:off x="917650" y="3958250"/>
            <a:ext cx="5905500" cy="153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Lato"/>
                <a:ea typeface="Lato"/>
                <a:cs typeface="Lato"/>
                <a:sym typeface="Lato"/>
              </a:rPr>
              <a:t>THE </a:t>
            </a:r>
            <a:r>
              <a:rPr b="1" lang="en" sz="1600">
                <a:latin typeface="Lato"/>
                <a:ea typeface="Lato"/>
                <a:cs typeface="Lato"/>
                <a:sym typeface="Lato"/>
              </a:rPr>
              <a:t>FAMOUS </a:t>
            </a:r>
            <a:r>
              <a:rPr b="1" lang="en" sz="1600">
                <a:latin typeface="Lato"/>
                <a:ea typeface="Lato"/>
                <a:cs typeface="Lato"/>
                <a:sym typeface="Lato"/>
              </a:rPr>
              <a:t>HISTORIAN’S</a:t>
            </a:r>
            <a:r>
              <a:rPr b="1" lang="en" sz="1600">
                <a:latin typeface="Lato"/>
                <a:ea typeface="Lato"/>
                <a:cs typeface="Lato"/>
                <a:sym typeface="Lato"/>
              </a:rPr>
              <a:t> 12-YEAR-OLD DAUGHTER</a:t>
            </a:r>
            <a:endParaRPr b="1" sz="16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b="1" lang="en" sz="1200">
                <a:latin typeface="Lato"/>
                <a:ea typeface="Lato"/>
                <a:cs typeface="Lato"/>
                <a:sym typeface="Lato"/>
              </a:rPr>
              <a:t>Hidden Biography</a:t>
            </a:r>
            <a:endParaRPr b="1" sz="12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lang="en" sz="1200">
                <a:latin typeface="Lato"/>
                <a:ea typeface="Lato"/>
                <a:cs typeface="Lato"/>
                <a:sym typeface="Lato"/>
              </a:rPr>
              <a:t>You are a top student, a talented flutist, and a competitive gymnast. As an only child, you are used to a great deal of attention from adults. Adults enjoy your company very much. Sometimes, you have difficulty getting along with other children your age</a:t>
            </a:r>
            <a:r>
              <a:rPr lang="en" sz="1200">
                <a:latin typeface="Lato"/>
                <a:ea typeface="Lato"/>
                <a:cs typeface="Lato"/>
                <a:sym typeface="Lato"/>
              </a:rPr>
              <a:t>.</a:t>
            </a:r>
            <a:endParaRPr/>
          </a:p>
        </p:txBody>
      </p:sp>
      <p:graphicFrame>
        <p:nvGraphicFramePr>
          <p:cNvPr id="97" name="Google Shape;97;p16"/>
          <p:cNvGraphicFramePr/>
          <p:nvPr/>
        </p:nvGraphicFramePr>
        <p:xfrm>
          <a:off x="936700" y="5665900"/>
          <a:ext cx="3000000" cy="3000000"/>
        </p:xfrm>
        <a:graphic>
          <a:graphicData uri="http://schemas.openxmlformats.org/drawingml/2006/table">
            <a:tbl>
              <a:tblPr>
                <a:noFill/>
                <a:tableStyleId>{EA27A392-9B70-4A49-B4CB-790CA4517801}</a:tableStyleId>
              </a:tblPr>
              <a:tblGrid>
                <a:gridCol w="5867400"/>
              </a:tblGrid>
              <a:tr h="2612875">
                <a:tc>
                  <a:txBody>
                    <a:bodyPr/>
                    <a:lstStyle/>
                    <a:p>
                      <a:pPr indent="0" lvl="0" marL="0" rtl="0" algn="l">
                        <a:spcBef>
                          <a:spcPts val="0"/>
                        </a:spcBef>
                        <a:spcAft>
                          <a:spcPts val="0"/>
                        </a:spcAft>
                        <a:buNone/>
                      </a:pPr>
                      <a:r>
                        <a:rPr b="1" lang="en" sz="1600">
                          <a:latin typeface="Lato"/>
                          <a:ea typeface="Lato"/>
                          <a:cs typeface="Lato"/>
                          <a:sym typeface="Lato"/>
                        </a:rPr>
                        <a:t>NOTES</a:t>
                      </a:r>
                      <a:r>
                        <a:rPr b="1" lang="en">
                          <a:latin typeface="Lato"/>
                          <a:ea typeface="Lato"/>
                          <a:cs typeface="Lato"/>
                          <a:sym typeface="Lato"/>
                        </a:rPr>
                        <a:t>:</a:t>
                      </a:r>
                      <a:endParaRPr b="1">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3" name="Google Shape;103;p17"/>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104" name="Google Shape;104;p17"/>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105" name="Google Shape;105;p17"/>
          <p:cNvSpPr txBox="1"/>
          <p:nvPr/>
        </p:nvSpPr>
        <p:spPr>
          <a:xfrm>
            <a:off x="918275"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 | GATHERING INFORMATION</a:t>
            </a:r>
            <a:endParaRPr b="1" sz="1100">
              <a:solidFill>
                <a:schemeClr val="lt1"/>
              </a:solidFill>
              <a:latin typeface="Lato"/>
              <a:ea typeface="Lato"/>
              <a:cs typeface="Lato"/>
              <a:sym typeface="Lato"/>
            </a:endParaRPr>
          </a:p>
        </p:txBody>
      </p:sp>
      <p:sp>
        <p:nvSpPr>
          <p:cNvPr id="106" name="Google Shape;106;p17"/>
          <p:cNvSpPr txBox="1"/>
          <p:nvPr/>
        </p:nvSpPr>
        <p:spPr>
          <a:xfrm>
            <a:off x="918275" y="749575"/>
            <a:ext cx="5981100" cy="10185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100">
                <a:solidFill>
                  <a:schemeClr val="dk1"/>
                </a:solidFill>
                <a:latin typeface="Lato"/>
                <a:ea typeface="Lato"/>
                <a:cs typeface="Lato"/>
                <a:sym typeface="Lato"/>
              </a:rPr>
              <a:t>FALLOUT SHELTER</a:t>
            </a:r>
            <a:endParaRPr sz="3100">
              <a:solidFill>
                <a:schemeClr val="dk1"/>
              </a:solidFill>
              <a:latin typeface="Lato"/>
              <a:ea typeface="Lato"/>
              <a:cs typeface="Lato"/>
              <a:sym typeface="Lato"/>
            </a:endParaRPr>
          </a:p>
          <a:p>
            <a:pPr indent="0" lvl="0" marL="0" rtl="0" algn="ctr">
              <a:lnSpc>
                <a:spcPct val="100000"/>
              </a:lnSpc>
              <a:spcBef>
                <a:spcPts val="500"/>
              </a:spcBef>
              <a:spcAft>
                <a:spcPts val="0"/>
              </a:spcAft>
              <a:buNone/>
            </a:pPr>
            <a:r>
              <a:rPr lang="en" sz="1900">
                <a:solidFill>
                  <a:schemeClr val="dk1"/>
                </a:solidFill>
                <a:latin typeface="Lato"/>
                <a:ea typeface="Lato"/>
                <a:cs typeface="Lato"/>
                <a:sym typeface="Lato"/>
              </a:rPr>
              <a:t>HIDDEN BIOGRAPHIES</a:t>
            </a:r>
            <a:endParaRPr sz="1900">
              <a:solidFill>
                <a:schemeClr val="dk1"/>
              </a:solidFill>
              <a:latin typeface="Lato"/>
              <a:ea typeface="Lato"/>
              <a:cs typeface="Lato"/>
              <a:sym typeface="Lato"/>
            </a:endParaRPr>
          </a:p>
        </p:txBody>
      </p:sp>
      <p:sp>
        <p:nvSpPr>
          <p:cNvPr id="107" name="Google Shape;107;p17"/>
          <p:cNvSpPr txBox="1"/>
          <p:nvPr/>
        </p:nvSpPr>
        <p:spPr>
          <a:xfrm>
            <a:off x="918275" y="1896650"/>
            <a:ext cx="5981100" cy="178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Lato"/>
                <a:ea typeface="Lato"/>
                <a:cs typeface="Lato"/>
                <a:sym typeface="Lato"/>
              </a:rPr>
              <a:t>INSTRUCTIONS:</a:t>
            </a:r>
            <a:endParaRPr b="1" sz="1300">
              <a:latin typeface="Lato"/>
              <a:ea typeface="Lato"/>
              <a:cs typeface="Lato"/>
              <a:sym typeface="Lato"/>
            </a:endParaRPr>
          </a:p>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sz="1300">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b="1" sz="1300">
              <a:latin typeface="Lato"/>
              <a:ea typeface="Lato"/>
              <a:cs typeface="Lato"/>
              <a:sym typeface="Lato"/>
            </a:endParaRPr>
          </a:p>
        </p:txBody>
      </p:sp>
      <p:sp>
        <p:nvSpPr>
          <p:cNvPr id="108" name="Google Shape;108;p17"/>
          <p:cNvSpPr txBox="1"/>
          <p:nvPr/>
        </p:nvSpPr>
        <p:spPr>
          <a:xfrm>
            <a:off x="917650" y="3958250"/>
            <a:ext cx="5905500" cy="1354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Lato"/>
                <a:ea typeface="Lato"/>
                <a:cs typeface="Lato"/>
                <a:sym typeface="Lato"/>
              </a:rPr>
              <a:t>MOVIE STAR</a:t>
            </a:r>
            <a:endParaRPr b="1" sz="16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b="1" lang="en" sz="1200">
                <a:latin typeface="Lato"/>
                <a:ea typeface="Lato"/>
                <a:cs typeface="Lato"/>
                <a:sym typeface="Lato"/>
              </a:rPr>
              <a:t>Hidden Biography</a:t>
            </a:r>
            <a:endParaRPr b="1" sz="12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lang="en" sz="1200">
                <a:latin typeface="Lato"/>
                <a:ea typeface="Lato"/>
                <a:cs typeface="Lato"/>
                <a:sym typeface="Lato"/>
              </a:rPr>
              <a:t>You are a computer wizard. Your first starring role in a movie is to be released in two weeks. You have written three hit songs under a stage name</a:t>
            </a:r>
            <a:r>
              <a:rPr lang="en" sz="1200">
                <a:latin typeface="Lato"/>
                <a:ea typeface="Lato"/>
                <a:cs typeface="Lato"/>
                <a:sym typeface="Lato"/>
              </a:rPr>
              <a:t>.</a:t>
            </a:r>
            <a:endParaRPr/>
          </a:p>
        </p:txBody>
      </p:sp>
      <p:graphicFrame>
        <p:nvGraphicFramePr>
          <p:cNvPr id="109" name="Google Shape;109;p17"/>
          <p:cNvGraphicFramePr/>
          <p:nvPr/>
        </p:nvGraphicFramePr>
        <p:xfrm>
          <a:off x="936700" y="5665900"/>
          <a:ext cx="3000000" cy="3000000"/>
        </p:xfrm>
        <a:graphic>
          <a:graphicData uri="http://schemas.openxmlformats.org/drawingml/2006/table">
            <a:tbl>
              <a:tblPr>
                <a:noFill/>
                <a:tableStyleId>{EA27A392-9B70-4A49-B4CB-790CA4517801}</a:tableStyleId>
              </a:tblPr>
              <a:tblGrid>
                <a:gridCol w="5867400"/>
              </a:tblGrid>
              <a:tr h="2612875">
                <a:tc>
                  <a:txBody>
                    <a:bodyPr/>
                    <a:lstStyle/>
                    <a:p>
                      <a:pPr indent="0" lvl="0" marL="0" rtl="0" algn="l">
                        <a:spcBef>
                          <a:spcPts val="0"/>
                        </a:spcBef>
                        <a:spcAft>
                          <a:spcPts val="0"/>
                        </a:spcAft>
                        <a:buNone/>
                      </a:pPr>
                      <a:r>
                        <a:rPr b="1" lang="en" sz="1600">
                          <a:latin typeface="Lato"/>
                          <a:ea typeface="Lato"/>
                          <a:cs typeface="Lato"/>
                          <a:sym typeface="Lato"/>
                        </a:rPr>
                        <a:t>NOTES</a:t>
                      </a:r>
                      <a:r>
                        <a:rPr b="1" lang="en">
                          <a:latin typeface="Lato"/>
                          <a:ea typeface="Lato"/>
                          <a:cs typeface="Lato"/>
                          <a:sym typeface="Lato"/>
                        </a:rPr>
                        <a:t>:</a:t>
                      </a:r>
                      <a:endParaRPr b="1">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5" name="Google Shape;115;p18"/>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116" name="Google Shape;116;p18"/>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117" name="Google Shape;117;p18"/>
          <p:cNvSpPr txBox="1"/>
          <p:nvPr/>
        </p:nvSpPr>
        <p:spPr>
          <a:xfrm>
            <a:off x="918275"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 | GATHERING INFORMATION</a:t>
            </a:r>
            <a:endParaRPr b="1" sz="1100">
              <a:solidFill>
                <a:schemeClr val="lt1"/>
              </a:solidFill>
              <a:latin typeface="Lato"/>
              <a:ea typeface="Lato"/>
              <a:cs typeface="Lato"/>
              <a:sym typeface="Lato"/>
            </a:endParaRPr>
          </a:p>
        </p:txBody>
      </p:sp>
      <p:sp>
        <p:nvSpPr>
          <p:cNvPr id="118" name="Google Shape;118;p18"/>
          <p:cNvSpPr txBox="1"/>
          <p:nvPr/>
        </p:nvSpPr>
        <p:spPr>
          <a:xfrm>
            <a:off x="918275" y="749575"/>
            <a:ext cx="5981100" cy="10185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100">
                <a:solidFill>
                  <a:schemeClr val="dk1"/>
                </a:solidFill>
                <a:latin typeface="Lato"/>
                <a:ea typeface="Lato"/>
                <a:cs typeface="Lato"/>
                <a:sym typeface="Lato"/>
              </a:rPr>
              <a:t>FALLOUT SHELTER</a:t>
            </a:r>
            <a:endParaRPr sz="3100">
              <a:solidFill>
                <a:schemeClr val="dk1"/>
              </a:solidFill>
              <a:latin typeface="Lato"/>
              <a:ea typeface="Lato"/>
              <a:cs typeface="Lato"/>
              <a:sym typeface="Lato"/>
            </a:endParaRPr>
          </a:p>
          <a:p>
            <a:pPr indent="0" lvl="0" marL="0" rtl="0" algn="ctr">
              <a:lnSpc>
                <a:spcPct val="100000"/>
              </a:lnSpc>
              <a:spcBef>
                <a:spcPts val="500"/>
              </a:spcBef>
              <a:spcAft>
                <a:spcPts val="0"/>
              </a:spcAft>
              <a:buNone/>
            </a:pPr>
            <a:r>
              <a:rPr lang="en" sz="1900">
                <a:solidFill>
                  <a:schemeClr val="dk1"/>
                </a:solidFill>
                <a:latin typeface="Lato"/>
                <a:ea typeface="Lato"/>
                <a:cs typeface="Lato"/>
                <a:sym typeface="Lato"/>
              </a:rPr>
              <a:t>HIDDEN BIOGRAPHIES</a:t>
            </a:r>
            <a:endParaRPr sz="1900">
              <a:solidFill>
                <a:schemeClr val="dk1"/>
              </a:solidFill>
              <a:latin typeface="Lato"/>
              <a:ea typeface="Lato"/>
              <a:cs typeface="Lato"/>
              <a:sym typeface="Lato"/>
            </a:endParaRPr>
          </a:p>
        </p:txBody>
      </p:sp>
      <p:sp>
        <p:nvSpPr>
          <p:cNvPr id="119" name="Google Shape;119;p18"/>
          <p:cNvSpPr txBox="1"/>
          <p:nvPr/>
        </p:nvSpPr>
        <p:spPr>
          <a:xfrm>
            <a:off x="918275" y="1896650"/>
            <a:ext cx="5981100" cy="178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Lato"/>
                <a:ea typeface="Lato"/>
                <a:cs typeface="Lato"/>
                <a:sym typeface="Lato"/>
              </a:rPr>
              <a:t>INSTRUCTIONS:</a:t>
            </a:r>
            <a:endParaRPr b="1" sz="1300">
              <a:latin typeface="Lato"/>
              <a:ea typeface="Lato"/>
              <a:cs typeface="Lato"/>
              <a:sym typeface="Lato"/>
            </a:endParaRPr>
          </a:p>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sz="1300">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b="1" sz="1300">
              <a:latin typeface="Lato"/>
              <a:ea typeface="Lato"/>
              <a:cs typeface="Lato"/>
              <a:sym typeface="Lato"/>
            </a:endParaRPr>
          </a:p>
        </p:txBody>
      </p:sp>
      <p:sp>
        <p:nvSpPr>
          <p:cNvPr id="120" name="Google Shape;120;p18"/>
          <p:cNvSpPr txBox="1"/>
          <p:nvPr/>
        </p:nvSpPr>
        <p:spPr>
          <a:xfrm>
            <a:off x="917650" y="3958250"/>
            <a:ext cx="5905500" cy="1354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Lato"/>
                <a:ea typeface="Lato"/>
                <a:cs typeface="Lato"/>
                <a:sym typeface="Lato"/>
              </a:rPr>
              <a:t>BIOCHEMIST</a:t>
            </a:r>
            <a:endParaRPr b="1" sz="16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b="1" lang="en" sz="1200">
                <a:latin typeface="Lato"/>
                <a:ea typeface="Lato"/>
                <a:cs typeface="Lato"/>
                <a:sym typeface="Lato"/>
              </a:rPr>
              <a:t>Hidden Biography</a:t>
            </a:r>
            <a:endParaRPr b="1" sz="12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lang="en" sz="1200">
                <a:latin typeface="Lato"/>
                <a:ea typeface="Lato"/>
                <a:cs typeface="Lato"/>
                <a:sym typeface="Lato"/>
              </a:rPr>
              <a:t>You are antisocial. You can’t stand to be around people. You are bitter about a recent divorce. You write poetry in your spare time</a:t>
            </a:r>
            <a:r>
              <a:rPr lang="en" sz="1200">
                <a:latin typeface="Lato"/>
                <a:ea typeface="Lato"/>
                <a:cs typeface="Lato"/>
                <a:sym typeface="Lato"/>
              </a:rPr>
              <a:t>.</a:t>
            </a:r>
            <a:endParaRPr/>
          </a:p>
        </p:txBody>
      </p:sp>
      <p:graphicFrame>
        <p:nvGraphicFramePr>
          <p:cNvPr id="121" name="Google Shape;121;p18"/>
          <p:cNvGraphicFramePr/>
          <p:nvPr/>
        </p:nvGraphicFramePr>
        <p:xfrm>
          <a:off x="936700" y="5665900"/>
          <a:ext cx="3000000" cy="3000000"/>
        </p:xfrm>
        <a:graphic>
          <a:graphicData uri="http://schemas.openxmlformats.org/drawingml/2006/table">
            <a:tbl>
              <a:tblPr>
                <a:noFill/>
                <a:tableStyleId>{EA27A392-9B70-4A49-B4CB-790CA4517801}</a:tableStyleId>
              </a:tblPr>
              <a:tblGrid>
                <a:gridCol w="5867400"/>
              </a:tblGrid>
              <a:tr h="2612875">
                <a:tc>
                  <a:txBody>
                    <a:bodyPr/>
                    <a:lstStyle/>
                    <a:p>
                      <a:pPr indent="0" lvl="0" marL="0" rtl="0" algn="l">
                        <a:spcBef>
                          <a:spcPts val="0"/>
                        </a:spcBef>
                        <a:spcAft>
                          <a:spcPts val="0"/>
                        </a:spcAft>
                        <a:buNone/>
                      </a:pPr>
                      <a:r>
                        <a:rPr b="1" lang="en" sz="1600">
                          <a:latin typeface="Lato"/>
                          <a:ea typeface="Lato"/>
                          <a:cs typeface="Lato"/>
                          <a:sym typeface="Lato"/>
                        </a:rPr>
                        <a:t>NOTES</a:t>
                      </a:r>
                      <a:r>
                        <a:rPr b="1" lang="en">
                          <a:latin typeface="Lato"/>
                          <a:ea typeface="Lato"/>
                          <a:cs typeface="Lato"/>
                          <a:sym typeface="Lato"/>
                        </a:rPr>
                        <a:t>:</a:t>
                      </a:r>
                      <a:endParaRPr b="1">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9"/>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7" name="Google Shape;127;p19"/>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128" name="Google Shape;128;p19"/>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129" name="Google Shape;129;p19"/>
          <p:cNvSpPr txBox="1"/>
          <p:nvPr/>
        </p:nvSpPr>
        <p:spPr>
          <a:xfrm>
            <a:off x="918275"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 | GATHERING INFORMATION</a:t>
            </a:r>
            <a:endParaRPr b="1" sz="1100">
              <a:solidFill>
                <a:schemeClr val="lt1"/>
              </a:solidFill>
              <a:latin typeface="Lato"/>
              <a:ea typeface="Lato"/>
              <a:cs typeface="Lato"/>
              <a:sym typeface="Lato"/>
            </a:endParaRPr>
          </a:p>
        </p:txBody>
      </p:sp>
      <p:sp>
        <p:nvSpPr>
          <p:cNvPr id="130" name="Google Shape;130;p19"/>
          <p:cNvSpPr txBox="1"/>
          <p:nvPr/>
        </p:nvSpPr>
        <p:spPr>
          <a:xfrm>
            <a:off x="918275" y="749575"/>
            <a:ext cx="5981100" cy="10185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100">
                <a:solidFill>
                  <a:schemeClr val="dk1"/>
                </a:solidFill>
                <a:latin typeface="Lato"/>
                <a:ea typeface="Lato"/>
                <a:cs typeface="Lato"/>
                <a:sym typeface="Lato"/>
              </a:rPr>
              <a:t>FALLOUT SHELTER</a:t>
            </a:r>
            <a:endParaRPr sz="3100">
              <a:solidFill>
                <a:schemeClr val="dk1"/>
              </a:solidFill>
              <a:latin typeface="Lato"/>
              <a:ea typeface="Lato"/>
              <a:cs typeface="Lato"/>
              <a:sym typeface="Lato"/>
            </a:endParaRPr>
          </a:p>
          <a:p>
            <a:pPr indent="0" lvl="0" marL="0" rtl="0" algn="ctr">
              <a:lnSpc>
                <a:spcPct val="100000"/>
              </a:lnSpc>
              <a:spcBef>
                <a:spcPts val="500"/>
              </a:spcBef>
              <a:spcAft>
                <a:spcPts val="0"/>
              </a:spcAft>
              <a:buNone/>
            </a:pPr>
            <a:r>
              <a:rPr lang="en" sz="1900">
                <a:solidFill>
                  <a:schemeClr val="dk1"/>
                </a:solidFill>
                <a:latin typeface="Lato"/>
                <a:ea typeface="Lato"/>
                <a:cs typeface="Lato"/>
                <a:sym typeface="Lato"/>
              </a:rPr>
              <a:t>HIDDEN BIOGRAPHIES</a:t>
            </a:r>
            <a:endParaRPr sz="1900">
              <a:solidFill>
                <a:schemeClr val="dk1"/>
              </a:solidFill>
              <a:latin typeface="Lato"/>
              <a:ea typeface="Lato"/>
              <a:cs typeface="Lato"/>
              <a:sym typeface="Lato"/>
            </a:endParaRPr>
          </a:p>
        </p:txBody>
      </p:sp>
      <p:sp>
        <p:nvSpPr>
          <p:cNvPr id="131" name="Google Shape;131;p19"/>
          <p:cNvSpPr txBox="1"/>
          <p:nvPr/>
        </p:nvSpPr>
        <p:spPr>
          <a:xfrm>
            <a:off x="918275" y="1896650"/>
            <a:ext cx="5981100" cy="178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Lato"/>
                <a:ea typeface="Lato"/>
                <a:cs typeface="Lato"/>
                <a:sym typeface="Lato"/>
              </a:rPr>
              <a:t>INSTRUCTIONS:</a:t>
            </a:r>
            <a:endParaRPr b="1" sz="1300">
              <a:latin typeface="Lato"/>
              <a:ea typeface="Lato"/>
              <a:cs typeface="Lato"/>
              <a:sym typeface="Lato"/>
            </a:endParaRPr>
          </a:p>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sz="1300">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b="1" sz="1300">
              <a:latin typeface="Lato"/>
              <a:ea typeface="Lato"/>
              <a:cs typeface="Lato"/>
              <a:sym typeface="Lato"/>
            </a:endParaRPr>
          </a:p>
        </p:txBody>
      </p:sp>
      <p:sp>
        <p:nvSpPr>
          <p:cNvPr id="132" name="Google Shape;132;p19"/>
          <p:cNvSpPr txBox="1"/>
          <p:nvPr/>
        </p:nvSpPr>
        <p:spPr>
          <a:xfrm>
            <a:off x="917650" y="3958250"/>
            <a:ext cx="5905500" cy="153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Lato"/>
                <a:ea typeface="Lato"/>
                <a:cs typeface="Lato"/>
                <a:sym typeface="Lato"/>
              </a:rPr>
              <a:t>MEMBER OF THE CLERGY, 54 YEARS OLD</a:t>
            </a:r>
            <a:endParaRPr b="1" sz="16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b="1" lang="en" sz="1200">
                <a:latin typeface="Lato"/>
                <a:ea typeface="Lato"/>
                <a:cs typeface="Lato"/>
                <a:sym typeface="Lato"/>
              </a:rPr>
              <a:t>Hidden Biography</a:t>
            </a:r>
            <a:endParaRPr b="1" sz="12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lang="en" sz="1200">
                <a:latin typeface="Lato"/>
                <a:ea typeface="Lato"/>
                <a:cs typeface="Lato"/>
                <a:sym typeface="Lato"/>
              </a:rPr>
              <a:t>You have just learned that you have one year to live. You recently returned from a world conference on religions, where your keynote speech was widely acclaimed. You worked on an oil rig while you were in college</a:t>
            </a:r>
            <a:r>
              <a:rPr lang="en" sz="1200">
                <a:latin typeface="Lato"/>
                <a:ea typeface="Lato"/>
                <a:cs typeface="Lato"/>
                <a:sym typeface="Lato"/>
              </a:rPr>
              <a:t>.</a:t>
            </a:r>
            <a:endParaRPr/>
          </a:p>
        </p:txBody>
      </p:sp>
      <p:graphicFrame>
        <p:nvGraphicFramePr>
          <p:cNvPr id="133" name="Google Shape;133;p19"/>
          <p:cNvGraphicFramePr/>
          <p:nvPr/>
        </p:nvGraphicFramePr>
        <p:xfrm>
          <a:off x="936700" y="5513500"/>
          <a:ext cx="3000000" cy="3000000"/>
        </p:xfrm>
        <a:graphic>
          <a:graphicData uri="http://schemas.openxmlformats.org/drawingml/2006/table">
            <a:tbl>
              <a:tblPr>
                <a:noFill/>
                <a:tableStyleId>{EA27A392-9B70-4A49-B4CB-790CA4517801}</a:tableStyleId>
              </a:tblPr>
              <a:tblGrid>
                <a:gridCol w="5867400"/>
              </a:tblGrid>
              <a:tr h="2612875">
                <a:tc>
                  <a:txBody>
                    <a:bodyPr/>
                    <a:lstStyle/>
                    <a:p>
                      <a:pPr indent="0" lvl="0" marL="0" rtl="0" algn="l">
                        <a:spcBef>
                          <a:spcPts val="0"/>
                        </a:spcBef>
                        <a:spcAft>
                          <a:spcPts val="0"/>
                        </a:spcAft>
                        <a:buNone/>
                      </a:pPr>
                      <a:r>
                        <a:rPr b="1" lang="en" sz="1600">
                          <a:latin typeface="Lato"/>
                          <a:ea typeface="Lato"/>
                          <a:cs typeface="Lato"/>
                          <a:sym typeface="Lato"/>
                        </a:rPr>
                        <a:t>NOTES</a:t>
                      </a:r>
                      <a:r>
                        <a:rPr b="1" lang="en">
                          <a:latin typeface="Lato"/>
                          <a:ea typeface="Lato"/>
                          <a:cs typeface="Lato"/>
                          <a:sym typeface="Lato"/>
                        </a:rPr>
                        <a:t>:</a:t>
                      </a:r>
                      <a:endParaRPr b="1">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0"/>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9" name="Google Shape;139;p20"/>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140" name="Google Shape;140;p20"/>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141" name="Google Shape;141;p20"/>
          <p:cNvSpPr txBox="1"/>
          <p:nvPr/>
        </p:nvSpPr>
        <p:spPr>
          <a:xfrm>
            <a:off x="918275"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 | GATHERING INFORMATION</a:t>
            </a:r>
            <a:endParaRPr b="1" sz="1100">
              <a:solidFill>
                <a:schemeClr val="lt1"/>
              </a:solidFill>
              <a:latin typeface="Lato"/>
              <a:ea typeface="Lato"/>
              <a:cs typeface="Lato"/>
              <a:sym typeface="Lato"/>
            </a:endParaRPr>
          </a:p>
        </p:txBody>
      </p:sp>
      <p:sp>
        <p:nvSpPr>
          <p:cNvPr id="142" name="Google Shape;142;p20"/>
          <p:cNvSpPr txBox="1"/>
          <p:nvPr/>
        </p:nvSpPr>
        <p:spPr>
          <a:xfrm>
            <a:off x="918275" y="749575"/>
            <a:ext cx="5981100" cy="10185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100">
                <a:solidFill>
                  <a:schemeClr val="dk1"/>
                </a:solidFill>
                <a:latin typeface="Lato"/>
                <a:ea typeface="Lato"/>
                <a:cs typeface="Lato"/>
                <a:sym typeface="Lato"/>
              </a:rPr>
              <a:t>FALLOUT SHELTER</a:t>
            </a:r>
            <a:endParaRPr sz="3100">
              <a:solidFill>
                <a:schemeClr val="dk1"/>
              </a:solidFill>
              <a:latin typeface="Lato"/>
              <a:ea typeface="Lato"/>
              <a:cs typeface="Lato"/>
              <a:sym typeface="Lato"/>
            </a:endParaRPr>
          </a:p>
          <a:p>
            <a:pPr indent="0" lvl="0" marL="0" rtl="0" algn="ctr">
              <a:lnSpc>
                <a:spcPct val="100000"/>
              </a:lnSpc>
              <a:spcBef>
                <a:spcPts val="500"/>
              </a:spcBef>
              <a:spcAft>
                <a:spcPts val="0"/>
              </a:spcAft>
              <a:buNone/>
            </a:pPr>
            <a:r>
              <a:rPr lang="en" sz="1900">
                <a:solidFill>
                  <a:schemeClr val="dk1"/>
                </a:solidFill>
                <a:latin typeface="Lato"/>
                <a:ea typeface="Lato"/>
                <a:cs typeface="Lato"/>
                <a:sym typeface="Lato"/>
              </a:rPr>
              <a:t>HIDDEN BIOGRAPHIES</a:t>
            </a:r>
            <a:endParaRPr sz="1900">
              <a:solidFill>
                <a:schemeClr val="dk1"/>
              </a:solidFill>
              <a:latin typeface="Lato"/>
              <a:ea typeface="Lato"/>
              <a:cs typeface="Lato"/>
              <a:sym typeface="Lato"/>
            </a:endParaRPr>
          </a:p>
        </p:txBody>
      </p:sp>
      <p:sp>
        <p:nvSpPr>
          <p:cNvPr id="143" name="Google Shape;143;p20"/>
          <p:cNvSpPr txBox="1"/>
          <p:nvPr/>
        </p:nvSpPr>
        <p:spPr>
          <a:xfrm>
            <a:off x="918275" y="1896650"/>
            <a:ext cx="5981100" cy="178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Lato"/>
                <a:ea typeface="Lato"/>
                <a:cs typeface="Lato"/>
                <a:sym typeface="Lato"/>
              </a:rPr>
              <a:t>INSTRUCTIONS:</a:t>
            </a:r>
            <a:endParaRPr b="1" sz="1300">
              <a:latin typeface="Lato"/>
              <a:ea typeface="Lato"/>
              <a:cs typeface="Lato"/>
              <a:sym typeface="Lato"/>
            </a:endParaRPr>
          </a:p>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sz="1300">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b="1" sz="1300">
              <a:latin typeface="Lato"/>
              <a:ea typeface="Lato"/>
              <a:cs typeface="Lato"/>
              <a:sym typeface="Lato"/>
            </a:endParaRPr>
          </a:p>
        </p:txBody>
      </p:sp>
      <p:sp>
        <p:nvSpPr>
          <p:cNvPr id="144" name="Google Shape;144;p20"/>
          <p:cNvSpPr txBox="1"/>
          <p:nvPr/>
        </p:nvSpPr>
        <p:spPr>
          <a:xfrm>
            <a:off x="917650" y="3958250"/>
            <a:ext cx="5905500" cy="178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Lato"/>
                <a:ea typeface="Lato"/>
                <a:cs typeface="Lato"/>
                <a:sym typeface="Lato"/>
              </a:rPr>
              <a:t>OLYMPIC ATHLETE IN TRACK AND FIELD, WORLD</a:t>
            </a:r>
            <a:r>
              <a:rPr b="1" lang="en" sz="1600">
                <a:latin typeface="Lato"/>
                <a:ea typeface="Lato"/>
                <a:cs typeface="Lato"/>
                <a:sym typeface="Lato"/>
              </a:rPr>
              <a:t>-</a:t>
            </a:r>
            <a:r>
              <a:rPr b="1" lang="en" sz="1600">
                <a:latin typeface="Lato"/>
                <a:ea typeface="Lato"/>
                <a:cs typeface="Lato"/>
                <a:sym typeface="Lato"/>
              </a:rPr>
              <a:t>CLASS TRIATHLETE</a:t>
            </a:r>
            <a:endParaRPr b="1" sz="16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b="1" lang="en" sz="1200">
                <a:latin typeface="Lato"/>
                <a:ea typeface="Lato"/>
                <a:cs typeface="Lato"/>
                <a:sym typeface="Lato"/>
              </a:rPr>
              <a:t>Hidden Biography</a:t>
            </a:r>
            <a:endParaRPr b="1" sz="12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lang="en" sz="1200">
                <a:latin typeface="Lato"/>
                <a:ea typeface="Lato"/>
                <a:cs typeface="Lato"/>
                <a:sym typeface="Lato"/>
              </a:rPr>
              <a:t>In order to compete, you have taken performance-enhancing drugs. You are a vegetarian and can’t stand the sight of meat. You have a strict training and diet regimen. If your routine is disturbed, you become aggressive</a:t>
            </a:r>
            <a:r>
              <a:rPr lang="en" sz="1200">
                <a:latin typeface="Lato"/>
                <a:ea typeface="Lato"/>
                <a:cs typeface="Lato"/>
                <a:sym typeface="Lato"/>
              </a:rPr>
              <a:t>.</a:t>
            </a:r>
            <a:endParaRPr/>
          </a:p>
        </p:txBody>
      </p:sp>
      <p:graphicFrame>
        <p:nvGraphicFramePr>
          <p:cNvPr id="145" name="Google Shape;145;p20"/>
          <p:cNvGraphicFramePr/>
          <p:nvPr/>
        </p:nvGraphicFramePr>
        <p:xfrm>
          <a:off x="936700" y="5894500"/>
          <a:ext cx="3000000" cy="3000000"/>
        </p:xfrm>
        <a:graphic>
          <a:graphicData uri="http://schemas.openxmlformats.org/drawingml/2006/table">
            <a:tbl>
              <a:tblPr>
                <a:noFill/>
                <a:tableStyleId>{EA27A392-9B70-4A49-B4CB-790CA4517801}</a:tableStyleId>
              </a:tblPr>
              <a:tblGrid>
                <a:gridCol w="5867400"/>
              </a:tblGrid>
              <a:tr h="2612875">
                <a:tc>
                  <a:txBody>
                    <a:bodyPr/>
                    <a:lstStyle/>
                    <a:p>
                      <a:pPr indent="0" lvl="0" marL="0" rtl="0" algn="l">
                        <a:spcBef>
                          <a:spcPts val="0"/>
                        </a:spcBef>
                        <a:spcAft>
                          <a:spcPts val="0"/>
                        </a:spcAft>
                        <a:buNone/>
                      </a:pPr>
                      <a:r>
                        <a:rPr b="1" lang="en" sz="1600">
                          <a:latin typeface="Lato"/>
                          <a:ea typeface="Lato"/>
                          <a:cs typeface="Lato"/>
                          <a:sym typeface="Lato"/>
                        </a:rPr>
                        <a:t>NOTES</a:t>
                      </a:r>
                      <a:r>
                        <a:rPr b="1" lang="en">
                          <a:latin typeface="Lato"/>
                          <a:ea typeface="Lato"/>
                          <a:cs typeface="Lato"/>
                          <a:sym typeface="Lato"/>
                        </a:rPr>
                        <a:t>:</a:t>
                      </a:r>
                      <a:endParaRPr b="1">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1"/>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1" name="Google Shape;151;p21"/>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152" name="Google Shape;152;p21"/>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153" name="Google Shape;153;p21"/>
          <p:cNvSpPr txBox="1"/>
          <p:nvPr/>
        </p:nvSpPr>
        <p:spPr>
          <a:xfrm>
            <a:off x="918275"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 | GATHERING INFORMATION</a:t>
            </a:r>
            <a:endParaRPr b="1" sz="1100">
              <a:solidFill>
                <a:schemeClr val="lt1"/>
              </a:solidFill>
              <a:latin typeface="Lato"/>
              <a:ea typeface="Lato"/>
              <a:cs typeface="Lato"/>
              <a:sym typeface="Lato"/>
            </a:endParaRPr>
          </a:p>
        </p:txBody>
      </p:sp>
      <p:sp>
        <p:nvSpPr>
          <p:cNvPr id="154" name="Google Shape;154;p21"/>
          <p:cNvSpPr txBox="1"/>
          <p:nvPr/>
        </p:nvSpPr>
        <p:spPr>
          <a:xfrm>
            <a:off x="918275" y="749575"/>
            <a:ext cx="5981100" cy="10185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100">
                <a:solidFill>
                  <a:schemeClr val="dk1"/>
                </a:solidFill>
                <a:latin typeface="Lato"/>
                <a:ea typeface="Lato"/>
                <a:cs typeface="Lato"/>
                <a:sym typeface="Lato"/>
              </a:rPr>
              <a:t>FALLOUT SHELTER</a:t>
            </a:r>
            <a:endParaRPr sz="3100">
              <a:solidFill>
                <a:schemeClr val="dk1"/>
              </a:solidFill>
              <a:latin typeface="Lato"/>
              <a:ea typeface="Lato"/>
              <a:cs typeface="Lato"/>
              <a:sym typeface="Lato"/>
            </a:endParaRPr>
          </a:p>
          <a:p>
            <a:pPr indent="0" lvl="0" marL="0" rtl="0" algn="ctr">
              <a:lnSpc>
                <a:spcPct val="100000"/>
              </a:lnSpc>
              <a:spcBef>
                <a:spcPts val="500"/>
              </a:spcBef>
              <a:spcAft>
                <a:spcPts val="0"/>
              </a:spcAft>
              <a:buNone/>
            </a:pPr>
            <a:r>
              <a:rPr lang="en" sz="1900">
                <a:solidFill>
                  <a:schemeClr val="dk1"/>
                </a:solidFill>
                <a:latin typeface="Lato"/>
                <a:ea typeface="Lato"/>
                <a:cs typeface="Lato"/>
                <a:sym typeface="Lato"/>
              </a:rPr>
              <a:t>HIDDEN BIOGRAPHIES</a:t>
            </a:r>
            <a:endParaRPr sz="1900">
              <a:solidFill>
                <a:schemeClr val="dk1"/>
              </a:solidFill>
              <a:latin typeface="Lato"/>
              <a:ea typeface="Lato"/>
              <a:cs typeface="Lato"/>
              <a:sym typeface="Lato"/>
            </a:endParaRPr>
          </a:p>
        </p:txBody>
      </p:sp>
      <p:sp>
        <p:nvSpPr>
          <p:cNvPr id="155" name="Google Shape;155;p21"/>
          <p:cNvSpPr txBox="1"/>
          <p:nvPr/>
        </p:nvSpPr>
        <p:spPr>
          <a:xfrm>
            <a:off x="918275" y="1896650"/>
            <a:ext cx="5981100" cy="178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Lato"/>
                <a:ea typeface="Lato"/>
                <a:cs typeface="Lato"/>
                <a:sym typeface="Lato"/>
              </a:rPr>
              <a:t>INSTRUCTIONS:</a:t>
            </a:r>
            <a:endParaRPr b="1" sz="1300">
              <a:latin typeface="Lato"/>
              <a:ea typeface="Lato"/>
              <a:cs typeface="Lato"/>
              <a:sym typeface="Lato"/>
            </a:endParaRPr>
          </a:p>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sz="1300">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b="1" sz="1300">
              <a:latin typeface="Lato"/>
              <a:ea typeface="Lato"/>
              <a:cs typeface="Lato"/>
              <a:sym typeface="Lato"/>
            </a:endParaRPr>
          </a:p>
        </p:txBody>
      </p:sp>
      <p:sp>
        <p:nvSpPr>
          <p:cNvPr id="156" name="Google Shape;156;p21"/>
          <p:cNvSpPr txBox="1"/>
          <p:nvPr/>
        </p:nvSpPr>
        <p:spPr>
          <a:xfrm>
            <a:off x="917650" y="3958250"/>
            <a:ext cx="5905500" cy="1723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Lato"/>
                <a:ea typeface="Lato"/>
                <a:cs typeface="Lato"/>
                <a:sym typeface="Lato"/>
              </a:rPr>
              <a:t>COLLEGE STUDENT</a:t>
            </a:r>
            <a:endParaRPr b="1" sz="16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b="1" lang="en" sz="1200">
                <a:latin typeface="Lato"/>
                <a:ea typeface="Lato"/>
                <a:cs typeface="Lato"/>
                <a:sym typeface="Lato"/>
              </a:rPr>
              <a:t>Hidden Biography</a:t>
            </a:r>
            <a:endParaRPr b="1" sz="12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spcBef>
                <a:spcPts val="0"/>
              </a:spcBef>
              <a:spcAft>
                <a:spcPts val="0"/>
              </a:spcAft>
              <a:buNone/>
            </a:pPr>
            <a:r>
              <a:rPr lang="en" sz="1200">
                <a:latin typeface="Lato"/>
                <a:ea typeface="Lato"/>
                <a:cs typeface="Lato"/>
                <a:sym typeface="Lato"/>
              </a:rPr>
              <a:t>You are an engineering major. You can design and build many types of structures using whatever materials are available. You are also very knowledgeable in electronics and how to repair them. You are known at your school as being a social climber, and you only associate with the “in” group</a:t>
            </a:r>
            <a:r>
              <a:rPr lang="en" sz="1200">
                <a:latin typeface="Lato"/>
                <a:ea typeface="Lato"/>
                <a:cs typeface="Lato"/>
                <a:sym typeface="Lato"/>
              </a:rPr>
              <a:t>.</a:t>
            </a:r>
            <a:endParaRPr/>
          </a:p>
        </p:txBody>
      </p:sp>
      <p:graphicFrame>
        <p:nvGraphicFramePr>
          <p:cNvPr id="157" name="Google Shape;157;p21"/>
          <p:cNvGraphicFramePr/>
          <p:nvPr/>
        </p:nvGraphicFramePr>
        <p:xfrm>
          <a:off x="936700" y="5742100"/>
          <a:ext cx="3000000" cy="3000000"/>
        </p:xfrm>
        <a:graphic>
          <a:graphicData uri="http://schemas.openxmlformats.org/drawingml/2006/table">
            <a:tbl>
              <a:tblPr>
                <a:noFill/>
                <a:tableStyleId>{EA27A392-9B70-4A49-B4CB-790CA4517801}</a:tableStyleId>
              </a:tblPr>
              <a:tblGrid>
                <a:gridCol w="5867400"/>
              </a:tblGrid>
              <a:tr h="2612875">
                <a:tc>
                  <a:txBody>
                    <a:bodyPr/>
                    <a:lstStyle/>
                    <a:p>
                      <a:pPr indent="0" lvl="0" marL="0" rtl="0" algn="l">
                        <a:spcBef>
                          <a:spcPts val="0"/>
                        </a:spcBef>
                        <a:spcAft>
                          <a:spcPts val="0"/>
                        </a:spcAft>
                        <a:buNone/>
                      </a:pPr>
                      <a:r>
                        <a:rPr b="1" lang="en" sz="1600">
                          <a:latin typeface="Lato"/>
                          <a:ea typeface="Lato"/>
                          <a:cs typeface="Lato"/>
                          <a:sym typeface="Lato"/>
                        </a:rPr>
                        <a:t>NOTES</a:t>
                      </a:r>
                      <a:r>
                        <a:rPr b="1" lang="en">
                          <a:latin typeface="Lato"/>
                          <a:ea typeface="Lato"/>
                          <a:cs typeface="Lato"/>
                          <a:sym typeface="Lato"/>
                        </a:rPr>
                        <a:t>:</a:t>
                      </a:r>
                      <a:endParaRPr b="1">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