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058400" cx="7772400"/>
  <p:notesSz cx="6858000" cy="9144000"/>
  <p:embeddedFontLst>
    <p:embeddedFont>
      <p:font typeface="La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Lato-boldItalic.fntdata"/><Relationship Id="rId9"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Lato-regular.fntdata"/><Relationship Id="rId8" Type="http://schemas.openxmlformats.org/officeDocument/2006/relationships/font" Target="fonts/La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918275" y="267000"/>
            <a:ext cx="59811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COMMUNICATION SKILLS</a:t>
            </a:r>
            <a:r>
              <a:rPr b="1" lang="en" sz="1100">
                <a:solidFill>
                  <a:schemeClr val="lt1"/>
                </a:solidFill>
                <a:latin typeface="Lato"/>
                <a:ea typeface="Lato"/>
                <a:cs typeface="Lato"/>
                <a:sym typeface="Lato"/>
              </a:rPr>
              <a:t> | SPEAKING RESPONSIBLY</a:t>
            </a:r>
            <a:endParaRPr b="1" sz="1100">
              <a:solidFill>
                <a:schemeClr val="lt1"/>
              </a:solidFill>
              <a:latin typeface="Lato"/>
              <a:ea typeface="Lato"/>
              <a:cs typeface="Lato"/>
              <a:sym typeface="Lato"/>
            </a:endParaRPr>
          </a:p>
        </p:txBody>
      </p:sp>
      <p:sp>
        <p:nvSpPr>
          <p:cNvPr id="58" name="Google Shape;58;p13"/>
          <p:cNvSpPr txBox="1"/>
          <p:nvPr/>
        </p:nvSpPr>
        <p:spPr>
          <a:xfrm>
            <a:off x="1158000" y="972688"/>
            <a:ext cx="5456400" cy="700200"/>
          </a:xfrm>
          <a:prstGeom prst="rect">
            <a:avLst/>
          </a:prstGeom>
          <a:noFill/>
          <a:ln>
            <a:noFill/>
          </a:ln>
        </p:spPr>
        <p:txBody>
          <a:bodyPr anchorCtr="0" anchor="ctr" bIns="91425" lIns="91425" spcFirstLastPara="1" rIns="91425" wrap="square" tIns="91425">
            <a:spAutoFit/>
          </a:bodyPr>
          <a:lstStyle/>
          <a:p>
            <a:pPr indent="0" lvl="0" marL="0" rtl="0" algn="ctr">
              <a:lnSpc>
                <a:spcPct val="115000"/>
              </a:lnSpc>
              <a:spcBef>
                <a:spcPts val="500"/>
              </a:spcBef>
              <a:spcAft>
                <a:spcPts val="0"/>
              </a:spcAft>
              <a:buNone/>
            </a:pPr>
            <a:r>
              <a:rPr lang="en" sz="3350">
                <a:latin typeface="Lato"/>
                <a:ea typeface="Lato"/>
                <a:cs typeface="Lato"/>
                <a:sym typeface="Lato"/>
              </a:rPr>
              <a:t>MY FRIEND IS MAD AT ME</a:t>
            </a:r>
            <a:endParaRPr sz="4200">
              <a:latin typeface="Lato"/>
              <a:ea typeface="Lato"/>
              <a:cs typeface="Lato"/>
              <a:sym typeface="Lato"/>
            </a:endParaRPr>
          </a:p>
        </p:txBody>
      </p:sp>
      <p:sp>
        <p:nvSpPr>
          <p:cNvPr id="59" name="Google Shape;59;p13"/>
          <p:cNvSpPr txBox="1"/>
          <p:nvPr/>
        </p:nvSpPr>
        <p:spPr>
          <a:xfrm>
            <a:off x="918275" y="1932600"/>
            <a:ext cx="5981100" cy="13392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Clr>
                <a:schemeClr val="dk1"/>
              </a:buClr>
              <a:buSzPts val="1100"/>
              <a:buFont typeface="Arial"/>
              <a:buNone/>
            </a:pPr>
            <a:r>
              <a:rPr b="1" lang="en" sz="1500">
                <a:latin typeface="Lato"/>
                <a:ea typeface="Lato"/>
                <a:cs typeface="Lato"/>
                <a:sym typeface="Lato"/>
              </a:rPr>
              <a:t>My friend is mad at me for saying things about her. I did say stuff when I was with other friends, but somehow she thinks it was just me and is ignoring me. I’m getting blamed for something that was part of a group conversation! How do I fix this?</a:t>
            </a:r>
            <a:endParaRPr b="1" sz="1500">
              <a:latin typeface="Lato"/>
              <a:ea typeface="Lato"/>
              <a:cs typeface="Lato"/>
              <a:sym typeface="Lato"/>
            </a:endParaRPr>
          </a:p>
          <a:p>
            <a:pPr indent="0" lvl="0" marL="0" rtl="0" algn="r">
              <a:spcBef>
                <a:spcPts val="0"/>
              </a:spcBef>
              <a:spcAft>
                <a:spcPts val="0"/>
              </a:spcAft>
              <a:buNone/>
            </a:pPr>
            <a:r>
              <a:rPr b="1" lang="en" sz="1500">
                <a:latin typeface="Lato"/>
                <a:ea typeface="Lato"/>
                <a:cs typeface="Lato"/>
                <a:sym typeface="Lato"/>
              </a:rPr>
              <a:t>C.T., 15, Hawaii</a:t>
            </a:r>
            <a:endParaRPr sz="1500"/>
          </a:p>
        </p:txBody>
      </p:sp>
      <p:sp>
        <p:nvSpPr>
          <p:cNvPr id="60" name="Google Shape;60;p13"/>
          <p:cNvSpPr txBox="1"/>
          <p:nvPr>
            <p:ph idx="1" type="body"/>
          </p:nvPr>
        </p:nvSpPr>
        <p:spPr>
          <a:xfrm>
            <a:off x="918150" y="3531500"/>
            <a:ext cx="5981100" cy="5791500"/>
          </a:xfrm>
          <a:prstGeom prst="rect">
            <a:avLst/>
          </a:prstGeom>
        </p:spPr>
        <p:txBody>
          <a:bodyPr anchorCtr="0" anchor="t" bIns="0" lIns="91425" spcFirstLastPara="1" rIns="91425" wrap="square" tIns="91425">
            <a:noAutofit/>
          </a:bodyPr>
          <a:lstStyle/>
          <a:p>
            <a:pPr indent="0" lvl="0" marL="0" rtl="0" algn="just">
              <a:lnSpc>
                <a:spcPct val="100000"/>
              </a:lnSpc>
              <a:spcBef>
                <a:spcPts val="0"/>
              </a:spcBef>
              <a:spcAft>
                <a:spcPts val="0"/>
              </a:spcAft>
              <a:buNone/>
            </a:pPr>
            <a:r>
              <a:rPr lang="en" sz="1500">
                <a:solidFill>
                  <a:schemeClr val="dk1"/>
                </a:solidFill>
                <a:latin typeface="Lato"/>
                <a:ea typeface="Lato"/>
                <a:cs typeface="Lato"/>
                <a:sym typeface="Lato"/>
              </a:rPr>
              <a:t>Find a way to tell your friend how sorry you are, even if you have to write a note and stick it in her locker. Even though you weren’t alone, you have to take responsibility for what you said. Don’t expect your other friends to confess to their part in the conversation if they’ve already skated, but do enlist their help to get her to accept your apology. The next time you feel like joining the gossip session about someone you care for, remember this and stop yourself.</a:t>
            </a:r>
            <a:endParaRPr sz="1500">
              <a:solidFill>
                <a:schemeClr val="dk1"/>
              </a:solidFill>
              <a:latin typeface="Lato"/>
              <a:ea typeface="Lato"/>
              <a:cs typeface="Lato"/>
              <a:sym typeface="Lato"/>
            </a:endParaRPr>
          </a:p>
          <a:p>
            <a:pPr indent="0" lvl="0" marL="0" rtl="0" algn="just">
              <a:lnSpc>
                <a:spcPct val="100000"/>
              </a:lnSpc>
              <a:spcBef>
                <a:spcPts val="0"/>
              </a:spcBef>
              <a:spcAft>
                <a:spcPts val="0"/>
              </a:spcAft>
              <a:buNone/>
            </a:pPr>
            <a:r>
              <a:t/>
            </a:r>
            <a:endParaRPr sz="1500">
              <a:solidFill>
                <a:schemeClr val="dk1"/>
              </a:solidFill>
              <a:latin typeface="Lato"/>
              <a:ea typeface="Lato"/>
              <a:cs typeface="Lato"/>
              <a:sym typeface="Lato"/>
            </a:endParaRPr>
          </a:p>
          <a:p>
            <a:pPr indent="0" lvl="0" marL="0" rtl="0" algn="just">
              <a:lnSpc>
                <a:spcPct val="100000"/>
              </a:lnSpc>
              <a:spcBef>
                <a:spcPts val="0"/>
              </a:spcBef>
              <a:spcAft>
                <a:spcPts val="0"/>
              </a:spcAft>
              <a:buNone/>
            </a:pPr>
            <a:r>
              <a:rPr i="1" lang="en" sz="900">
                <a:solidFill>
                  <a:schemeClr val="dk1"/>
                </a:solidFill>
                <a:latin typeface="Lato"/>
                <a:ea typeface="Lato"/>
                <a:cs typeface="Lato"/>
                <a:sym typeface="Lato"/>
              </a:rPr>
              <a:t>Reprinted with permission from React magazine. </a:t>
            </a:r>
            <a:endParaRPr i="1" sz="900">
              <a:solidFill>
                <a:schemeClr val="dk1"/>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