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497E82-C1B5-4A64-898A-EDDCA4B23FEF}">
  <a:tblStyle styleId="{C1497E82-C1B5-4A64-898A-EDDCA4B23FE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6" d="100"/>
          <a:sy n="106" d="100"/>
        </p:scale>
        <p:origin x="582" y="-19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THIRD - FIFTH GRADE  | RESPECT</a:t>
            </a:r>
            <a:endParaRPr sz="1100" b="1">
              <a:solidFill>
                <a:schemeClr val="lt1"/>
              </a:solidFill>
              <a:latin typeface="Lato"/>
              <a:ea typeface="Lato"/>
              <a:cs typeface="Lato"/>
              <a:sym typeface="Lato"/>
            </a:endParaRPr>
          </a:p>
        </p:txBody>
      </p:sp>
      <p:sp>
        <p:nvSpPr>
          <p:cNvPr id="58" name="Google Shape;58;p13"/>
          <p:cNvSpPr txBox="1"/>
          <p:nvPr/>
        </p:nvSpPr>
        <p:spPr>
          <a:xfrm>
            <a:off x="0" y="739800"/>
            <a:ext cx="7772400" cy="7158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450">
                <a:solidFill>
                  <a:schemeClr val="dk1"/>
                </a:solidFill>
                <a:latin typeface="Lato"/>
                <a:ea typeface="Lato"/>
                <a:cs typeface="Lato"/>
                <a:sym typeface="Lato"/>
              </a:rPr>
              <a:t>RESPECT SCENARIO CARDS</a:t>
            </a:r>
            <a:endParaRPr sz="4300">
              <a:latin typeface="Lato"/>
              <a:ea typeface="Lato"/>
              <a:cs typeface="Lato"/>
              <a:sym typeface="Lato"/>
            </a:endParaRPr>
          </a:p>
        </p:txBody>
      </p:sp>
      <p:graphicFrame>
        <p:nvGraphicFramePr>
          <p:cNvPr id="59" name="Google Shape;59;p13"/>
          <p:cNvGraphicFramePr/>
          <p:nvPr>
            <p:extLst>
              <p:ext uri="{D42A27DB-BD31-4B8C-83A1-F6EECF244321}">
                <p14:modId xmlns:p14="http://schemas.microsoft.com/office/powerpoint/2010/main" val="2846765450"/>
              </p:ext>
            </p:extLst>
          </p:nvPr>
        </p:nvGraphicFramePr>
        <p:xfrm>
          <a:off x="712975" y="1574400"/>
          <a:ext cx="6391450" cy="7821525"/>
        </p:xfrm>
        <a:graphic>
          <a:graphicData uri="http://schemas.openxmlformats.org/drawingml/2006/table">
            <a:tbl>
              <a:tblPr>
                <a:noFill/>
                <a:tableStyleId>{C1497E82-C1B5-4A64-898A-EDDCA4B23FEF}</a:tableStyleId>
              </a:tblPr>
              <a:tblGrid>
                <a:gridCol w="3195725">
                  <a:extLst>
                    <a:ext uri="{9D8B030D-6E8A-4147-A177-3AD203B41FA5}">
                      <a16:colId xmlns:a16="http://schemas.microsoft.com/office/drawing/2014/main" val="20000"/>
                    </a:ext>
                  </a:extLst>
                </a:gridCol>
                <a:gridCol w="3195725">
                  <a:extLst>
                    <a:ext uri="{9D8B030D-6E8A-4147-A177-3AD203B41FA5}">
                      <a16:colId xmlns:a16="http://schemas.microsoft.com/office/drawing/2014/main" val="20001"/>
                    </a:ext>
                  </a:extLst>
                </a:gridCol>
              </a:tblGrid>
              <a:tr h="2202450">
                <a:tc>
                  <a:txBody>
                    <a:bodyPr/>
                    <a:lstStyle/>
                    <a:p>
                      <a:pPr marL="0" lvl="0" indent="0" algn="ctr" rtl="0">
                        <a:spcBef>
                          <a:spcPts val="0"/>
                        </a:spcBef>
                        <a:spcAft>
                          <a:spcPts val="0"/>
                        </a:spcAft>
                        <a:buClr>
                          <a:schemeClr val="dk1"/>
                        </a:buClr>
                        <a:buSzPts val="1100"/>
                        <a:buFont typeface="Arial"/>
                        <a:buNone/>
                      </a:pPr>
                      <a:r>
                        <a:rPr lang="en" sz="1300">
                          <a:latin typeface="Lato"/>
                          <a:ea typeface="Lato"/>
                          <a:cs typeface="Lato"/>
                          <a:sym typeface="Lato"/>
                        </a:rPr>
                        <a:t>Card 1</a:t>
                      </a:r>
                      <a:endParaRPr sz="1300">
                        <a:latin typeface="Lato"/>
                        <a:ea typeface="Lato"/>
                        <a:cs typeface="Lato"/>
                        <a:sym typeface="Lato"/>
                      </a:endParaRPr>
                    </a:p>
                    <a:p>
                      <a:pPr marL="0" lvl="0" indent="0" algn="ctr" rtl="0">
                        <a:spcBef>
                          <a:spcPts val="0"/>
                        </a:spcBef>
                        <a:spcAft>
                          <a:spcPts val="0"/>
                        </a:spcAft>
                        <a:buNone/>
                      </a:pPr>
                      <a:r>
                        <a:rPr lang="en" sz="1300">
                          <a:latin typeface="Lato"/>
                          <a:ea typeface="Lato"/>
                          <a:cs typeface="Lato"/>
                          <a:sym typeface="Lato"/>
                        </a:rPr>
                        <a:t>Johnny’s teacher asks the class to take out their math books and pencils. Johnny is mad because he forgot to do his homework and does not take out his math book or pencil. When his teacher reminds him of the directions, he still does not follow them. Is Johnny being respectful? What should Johnny do to show respect to his teacher?</a:t>
                      </a:r>
                      <a:endParaRPr sz="13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300" dirty="0">
                          <a:latin typeface="Lato"/>
                          <a:ea typeface="Lato"/>
                          <a:cs typeface="Lato"/>
                          <a:sym typeface="Lato"/>
                        </a:rPr>
                        <a:t>Card 2</a:t>
                      </a:r>
                      <a:endParaRPr sz="1300" dirty="0">
                        <a:latin typeface="Lato"/>
                        <a:ea typeface="Lato"/>
                        <a:cs typeface="Lato"/>
                        <a:sym typeface="Lato"/>
                      </a:endParaRPr>
                    </a:p>
                    <a:p>
                      <a:pPr marL="0" lvl="0" indent="0" algn="ctr" rtl="0">
                        <a:spcBef>
                          <a:spcPts val="0"/>
                        </a:spcBef>
                        <a:spcAft>
                          <a:spcPts val="0"/>
                        </a:spcAft>
                        <a:buNone/>
                      </a:pPr>
                      <a:r>
                        <a:rPr lang="en" sz="1300" dirty="0">
                          <a:latin typeface="Lato"/>
                          <a:ea typeface="Lato"/>
                          <a:cs typeface="Lato"/>
                          <a:sym typeface="Lato"/>
                        </a:rPr>
                        <a:t>Sarah is at the park; she throws her rubbish on the ground when she is done and runs to play on the swings. Is Sarah being respectful? What should Sarah do to show she is being respectful in the community?</a:t>
                      </a:r>
                      <a:endParaRPr sz="1300"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73025">
                <a:tc>
                  <a:txBody>
                    <a:bodyPr/>
                    <a:lstStyle/>
                    <a:p>
                      <a:pPr marL="0" lvl="0" indent="0" algn="ctr" rtl="0">
                        <a:spcBef>
                          <a:spcPts val="0"/>
                        </a:spcBef>
                        <a:spcAft>
                          <a:spcPts val="0"/>
                        </a:spcAft>
                        <a:buClr>
                          <a:schemeClr val="dk1"/>
                        </a:buClr>
                        <a:buSzPts val="1100"/>
                        <a:buFont typeface="Arial"/>
                        <a:buNone/>
                      </a:pPr>
                      <a:r>
                        <a:rPr lang="en" sz="1300">
                          <a:latin typeface="Lato"/>
                          <a:ea typeface="Lato"/>
                          <a:cs typeface="Lato"/>
                          <a:sym typeface="Lato"/>
                        </a:rPr>
                        <a:t>Card 3</a:t>
                      </a:r>
                      <a:endParaRPr sz="1300">
                        <a:latin typeface="Lato"/>
                        <a:ea typeface="Lato"/>
                        <a:cs typeface="Lato"/>
                        <a:sym typeface="Lato"/>
                      </a:endParaRPr>
                    </a:p>
                    <a:p>
                      <a:pPr marL="0" lvl="0" indent="0" algn="ctr" rtl="0">
                        <a:spcBef>
                          <a:spcPts val="0"/>
                        </a:spcBef>
                        <a:spcAft>
                          <a:spcPts val="0"/>
                        </a:spcAft>
                        <a:buNone/>
                      </a:pPr>
                      <a:r>
                        <a:rPr lang="en" sz="1300">
                          <a:latin typeface="Lato"/>
                          <a:ea typeface="Lato"/>
                          <a:cs typeface="Lato"/>
                          <a:sym typeface="Lato"/>
                        </a:rPr>
                        <a:t>Ben is running in the hallway on his way to the bathroom. A teacher he does not know asks him to walk. Ben ignores the teacher and keeps running. Is Ben being respectful? What should Ben do to show respect at school?</a:t>
                      </a:r>
                      <a:endParaRPr sz="13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300" dirty="0">
                          <a:latin typeface="Lato"/>
                          <a:ea typeface="Lato"/>
                          <a:cs typeface="Lato"/>
                          <a:sym typeface="Lato"/>
                        </a:rPr>
                        <a:t>Card 4</a:t>
                      </a:r>
                      <a:endParaRPr sz="1300" dirty="0">
                        <a:latin typeface="Lato"/>
                        <a:ea typeface="Lato"/>
                        <a:cs typeface="Lato"/>
                        <a:sym typeface="Lato"/>
                      </a:endParaRPr>
                    </a:p>
                    <a:p>
                      <a:pPr marL="0" lvl="0" indent="0" algn="ctr" rtl="0">
                        <a:spcBef>
                          <a:spcPts val="0"/>
                        </a:spcBef>
                        <a:spcAft>
                          <a:spcPts val="0"/>
                        </a:spcAft>
                        <a:buNone/>
                      </a:pPr>
                      <a:r>
                        <a:rPr lang="en" sz="1300" dirty="0">
                          <a:latin typeface="Lato"/>
                          <a:ea typeface="Lato"/>
                          <a:cs typeface="Lato"/>
                          <a:sym typeface="Lato"/>
                        </a:rPr>
                        <a:t>Anna’s teacher tells the class to put their devices away and go back to their seats. Anna really wants to finish the game she is playing, so she ignores the direction and continues playing on the device. Is Anna being respectful? What should Anna do to show respect to her teacher?</a:t>
                      </a:r>
                      <a:endParaRPr sz="1300"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873025">
                <a:tc>
                  <a:txBody>
                    <a:bodyPr/>
                    <a:lstStyle/>
                    <a:p>
                      <a:pPr marL="0" lvl="0" indent="0" algn="ctr" rtl="0">
                        <a:spcBef>
                          <a:spcPts val="0"/>
                        </a:spcBef>
                        <a:spcAft>
                          <a:spcPts val="0"/>
                        </a:spcAft>
                        <a:buClr>
                          <a:schemeClr val="dk1"/>
                        </a:buClr>
                        <a:buSzPts val="1100"/>
                        <a:buFont typeface="Arial"/>
                        <a:buNone/>
                      </a:pPr>
                      <a:r>
                        <a:rPr lang="en" sz="1300">
                          <a:latin typeface="Lato"/>
                          <a:ea typeface="Lato"/>
                          <a:cs typeface="Lato"/>
                          <a:sym typeface="Lato"/>
                        </a:rPr>
                        <a:t>Card 5</a:t>
                      </a:r>
                      <a:endParaRPr sz="1300">
                        <a:latin typeface="Lato"/>
                        <a:ea typeface="Lato"/>
                        <a:cs typeface="Lato"/>
                        <a:sym typeface="Lato"/>
                      </a:endParaRPr>
                    </a:p>
                    <a:p>
                      <a:pPr marL="0" lvl="0" indent="0" algn="ctr" rtl="0">
                        <a:spcBef>
                          <a:spcPts val="0"/>
                        </a:spcBef>
                        <a:spcAft>
                          <a:spcPts val="0"/>
                        </a:spcAft>
                        <a:buNone/>
                      </a:pPr>
                      <a:r>
                        <a:rPr lang="en" sz="1300">
                          <a:latin typeface="Lato"/>
                          <a:ea typeface="Lato"/>
                          <a:cs typeface="Lato"/>
                          <a:sym typeface="Lato"/>
                        </a:rPr>
                        <a:t>Eric’s baseball team did not win the big game. Eric was very mad. When it was time for both teams to shake hands, Eric sat on the bench and refused to shake hands with the other team. Is Eric being respectful? What should Eric do to show respect? </a:t>
                      </a:r>
                      <a:endParaRPr sz="13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300" dirty="0">
                          <a:latin typeface="Lato"/>
                          <a:ea typeface="Lato"/>
                          <a:cs typeface="Lato"/>
                          <a:sym typeface="Lato"/>
                        </a:rPr>
                        <a:t>Card 6</a:t>
                      </a:r>
                      <a:endParaRPr sz="1300" dirty="0">
                        <a:latin typeface="Lato"/>
                        <a:ea typeface="Lato"/>
                        <a:cs typeface="Lato"/>
                        <a:sym typeface="Lato"/>
                      </a:endParaRPr>
                    </a:p>
                    <a:p>
                      <a:pPr marL="0" lvl="0" indent="0" algn="ctr" rtl="0">
                        <a:spcBef>
                          <a:spcPts val="0"/>
                        </a:spcBef>
                        <a:spcAft>
                          <a:spcPts val="0"/>
                        </a:spcAft>
                        <a:buNone/>
                      </a:pPr>
                      <a:r>
                        <a:rPr lang="en" sz="1300" dirty="0">
                          <a:latin typeface="Lato"/>
                          <a:ea typeface="Lato"/>
                          <a:cs typeface="Lato"/>
                          <a:sym typeface="Lato"/>
                        </a:rPr>
                        <a:t>Sean’s mum told him that he could not go play with his friends until he cleaned his room. Sean did not want to clean his room, but he really wanted to play outside. Sean went upstairs and cleaned his room like </a:t>
                      </a:r>
                      <a:r>
                        <a:rPr lang="en" sz="1300">
                          <a:latin typeface="Lato"/>
                          <a:ea typeface="Lato"/>
                          <a:cs typeface="Lato"/>
                          <a:sym typeface="Lato"/>
                        </a:rPr>
                        <a:t>his mum </a:t>
                      </a:r>
                      <a:r>
                        <a:rPr lang="en" sz="1300" dirty="0">
                          <a:latin typeface="Lato"/>
                          <a:ea typeface="Lato"/>
                          <a:cs typeface="Lato"/>
                          <a:sym typeface="Lato"/>
                        </a:rPr>
                        <a:t>asked. Is Sean being respectful?</a:t>
                      </a:r>
                      <a:endParaRPr sz="1300"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873025">
                <a:tc>
                  <a:txBody>
                    <a:bodyPr/>
                    <a:lstStyle/>
                    <a:p>
                      <a:pPr marL="0" lvl="0" indent="0" algn="ctr" rtl="0">
                        <a:spcBef>
                          <a:spcPts val="0"/>
                        </a:spcBef>
                        <a:spcAft>
                          <a:spcPts val="0"/>
                        </a:spcAft>
                        <a:buClr>
                          <a:schemeClr val="dk1"/>
                        </a:buClr>
                        <a:buSzPts val="1100"/>
                        <a:buFont typeface="Arial"/>
                        <a:buNone/>
                      </a:pPr>
                      <a:r>
                        <a:rPr lang="en" sz="1300">
                          <a:latin typeface="Lato"/>
                          <a:ea typeface="Lato"/>
                          <a:cs typeface="Lato"/>
                          <a:sym typeface="Lato"/>
                        </a:rPr>
                        <a:t>Card 7</a:t>
                      </a:r>
                      <a:endParaRPr sz="1300">
                        <a:latin typeface="Lato"/>
                        <a:ea typeface="Lato"/>
                        <a:cs typeface="Lato"/>
                        <a:sym typeface="Lato"/>
                      </a:endParaRPr>
                    </a:p>
                    <a:p>
                      <a:pPr marL="0" lvl="0" indent="0" algn="ctr" rtl="0">
                        <a:spcBef>
                          <a:spcPts val="0"/>
                        </a:spcBef>
                        <a:spcAft>
                          <a:spcPts val="0"/>
                        </a:spcAft>
                        <a:buNone/>
                      </a:pPr>
                      <a:r>
                        <a:rPr lang="en" sz="1300">
                          <a:latin typeface="Lato"/>
                          <a:ea typeface="Lato"/>
                          <a:cs typeface="Lato"/>
                          <a:sym typeface="Lato"/>
                        </a:rPr>
                        <a:t>Serena’s grandma made pasta for dinner. Serena does not like pasta. At the dinner table, she yells at her grandma for making pasta and tells her that she is the worst cook ever. Is Serena being respectful? What should Serena do to show respect to her grandma?</a:t>
                      </a:r>
                      <a:endParaRPr sz="13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300" dirty="0">
                          <a:latin typeface="Lato"/>
                          <a:ea typeface="Lato"/>
                          <a:cs typeface="Lato"/>
                          <a:sym typeface="Lato"/>
                        </a:rPr>
                        <a:t>Card 8</a:t>
                      </a:r>
                      <a:endParaRPr sz="1300" dirty="0">
                        <a:latin typeface="Lato"/>
                        <a:ea typeface="Lato"/>
                        <a:cs typeface="Lato"/>
                        <a:sym typeface="Lato"/>
                      </a:endParaRPr>
                    </a:p>
                    <a:p>
                      <a:pPr marL="0" lvl="0" indent="0" algn="ctr" rtl="0">
                        <a:spcBef>
                          <a:spcPts val="0"/>
                        </a:spcBef>
                        <a:spcAft>
                          <a:spcPts val="0"/>
                        </a:spcAft>
                        <a:buNone/>
                      </a:pPr>
                      <a:r>
                        <a:rPr lang="en" sz="1300" dirty="0">
                          <a:latin typeface="Lato"/>
                          <a:ea typeface="Lato"/>
                          <a:cs typeface="Lato"/>
                          <a:sym typeface="Lato"/>
                        </a:rPr>
                        <a:t>During Show and Tell, two boys start laughing when their classmate is sharing what her favourite movie is. They laugh and say that it is a boring movie. Are these students being respectful to their classmate? What should the boys do to show respect?</a:t>
                      </a:r>
                      <a:endParaRPr sz="1300"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452</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jsiegal</dc:creator>
  <cp:lastModifiedBy>Jeremy Siegal</cp:lastModifiedBy>
  <cp:revision>3</cp:revision>
  <dcterms:modified xsi:type="dcterms:W3CDTF">2023-12-21T15:05:34Z</dcterms:modified>
</cp:coreProperties>
</file>