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18C8A1F8-BDF1-4EDC-8A73-441CE9E8474E}">
  <a:tblStyle styleId="{18C8A1F8-BDF1-4EDC-8A73-441CE9E8474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5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5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cap="flat" cmpd="sng" w="9525">
            <a:solidFill>
              <a:srgbClr val="6B528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 rot="-5400000">
            <a:off x="-1037973" y="8388257"/>
            <a:ext cx="2808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6" name="Google Shape;56;p13"/>
          <p:cNvSpPr txBox="1"/>
          <p:nvPr/>
        </p:nvSpPr>
        <p:spPr>
          <a:xfrm>
            <a:off x="953010" y="881400"/>
            <a:ext cx="5999100" cy="66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1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TRACKING SHEET</a:t>
            </a:r>
            <a:endParaRPr sz="315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57" name="Google Shape;57;p13"/>
          <p:cNvGraphicFramePr/>
          <p:nvPr/>
        </p:nvGraphicFramePr>
        <p:xfrm>
          <a:off x="1497330" y="155599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{18C8A1F8-BDF1-4EDC-8A73-441CE9E8474E}</a:tableStyleId>
              </a:tblPr>
              <a:tblGrid>
                <a:gridCol w="5401925"/>
              </a:tblGrid>
              <a:tr h="306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/>
                    </a:p>
                  </a:txBody>
                  <a:tcPr marT="0" marB="0" marR="0" marL="0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58" name="Google Shape;58;p13"/>
          <p:cNvSpPr txBox="1"/>
          <p:nvPr/>
        </p:nvSpPr>
        <p:spPr>
          <a:xfrm>
            <a:off x="1321050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SERVICE LEARNING</a:t>
            </a:r>
            <a:r>
              <a:rPr b="1" lang="en" sz="11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| ACTIVITY SHEET</a:t>
            </a:r>
            <a:endParaRPr b="1" sz="11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59" name="Google Shape;59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3"/>
          <p:cNvSpPr txBox="1"/>
          <p:nvPr/>
        </p:nvSpPr>
        <p:spPr>
          <a:xfrm>
            <a:off x="918149" y="1602625"/>
            <a:ext cx="10524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Lato"/>
                <a:ea typeface="Lato"/>
                <a:cs typeface="Lato"/>
                <a:sym typeface="Lato"/>
              </a:rPr>
              <a:t>NAME:</a:t>
            </a:r>
            <a:endParaRPr b="1" sz="13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61" name="Google Shape;61;p13"/>
          <p:cNvGraphicFramePr/>
          <p:nvPr/>
        </p:nvGraphicFramePr>
        <p:xfrm>
          <a:off x="2107839" y="2026294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{18C8A1F8-BDF1-4EDC-8A73-441CE9E8474E}</a:tableStyleId>
              </a:tblPr>
              <a:tblGrid>
                <a:gridCol w="4791400"/>
              </a:tblGrid>
              <a:tr h="306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/>
                    </a:p>
                  </a:txBody>
                  <a:tcPr marT="0" marB="0" marR="0" marL="0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62" name="Google Shape;62;p13"/>
          <p:cNvSpPr txBox="1"/>
          <p:nvPr/>
        </p:nvSpPr>
        <p:spPr>
          <a:xfrm>
            <a:off x="918150" y="2029175"/>
            <a:ext cx="13008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Lato"/>
                <a:ea typeface="Lato"/>
                <a:cs typeface="Lato"/>
                <a:sym typeface="Lato"/>
              </a:rPr>
              <a:t>TODAY’S DATE:</a:t>
            </a:r>
            <a:endParaRPr b="1" sz="13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63" name="Google Shape;63;p13"/>
          <p:cNvGraphicFramePr/>
          <p:nvPr/>
        </p:nvGraphicFramePr>
        <p:xfrm>
          <a:off x="2236353" y="245571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{18C8A1F8-BDF1-4EDC-8A73-441CE9E8474E}</a:tableStyleId>
              </a:tblPr>
              <a:tblGrid>
                <a:gridCol w="4715725"/>
              </a:tblGrid>
              <a:tr h="306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/>
                    </a:p>
                  </a:txBody>
                  <a:tcPr marT="0" marB="0" marR="0" marL="0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64" name="Google Shape;64;p13"/>
          <p:cNvSpPr txBox="1"/>
          <p:nvPr/>
        </p:nvSpPr>
        <p:spPr>
          <a:xfrm>
            <a:off x="918150" y="2458600"/>
            <a:ext cx="13950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Lato"/>
                <a:ea typeface="Lato"/>
                <a:cs typeface="Lato"/>
                <a:sym typeface="Lato"/>
              </a:rPr>
              <a:t>PROJECT TOPIC</a:t>
            </a:r>
            <a:r>
              <a:rPr b="1" lang="en" sz="1300">
                <a:latin typeface="Lato"/>
                <a:ea typeface="Lato"/>
                <a:cs typeface="Lato"/>
                <a:sym typeface="Lato"/>
              </a:rPr>
              <a:t>:</a:t>
            </a:r>
            <a:endParaRPr b="1" sz="13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65" name="Google Shape;65;p13"/>
          <p:cNvGraphicFramePr/>
          <p:nvPr/>
        </p:nvGraphicFramePr>
        <p:xfrm>
          <a:off x="866813" y="28929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{18C8A1F8-BDF1-4EDC-8A73-441CE9E8474E}</a:tableStyleId>
              </a:tblPr>
              <a:tblGrid>
                <a:gridCol w="1481900"/>
                <a:gridCol w="1481900"/>
                <a:gridCol w="685125"/>
                <a:gridCol w="685125"/>
                <a:gridCol w="1751200"/>
              </a:tblGrid>
              <a:tr h="3981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Name</a:t>
                      </a:r>
                      <a:endParaRPr/>
                    </a:p>
                  </a:txBody>
                  <a:tcPr marT="91425" marB="91425" marR="91425" marL="91425" anchor="b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Task</a:t>
                      </a:r>
                      <a:endParaRPr/>
                    </a:p>
                  </a:txBody>
                  <a:tcPr marT="91425" marB="91425" marR="91425" marL="9142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Target Date</a:t>
                      </a:r>
                      <a:endParaRPr/>
                    </a:p>
                  </a:txBody>
                  <a:tcPr marT="91425" marB="91425" marR="91425" marL="9142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Actual Date</a:t>
                      </a:r>
                      <a:endParaRPr/>
                    </a:p>
                  </a:txBody>
                  <a:tcPr marT="91425" marB="91425" marR="91425" marL="9142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Comments</a:t>
                      </a:r>
                      <a:endParaRPr/>
                    </a:p>
                  </a:txBody>
                  <a:tcPr marT="91425" marB="91425" marR="91425" marL="9142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601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