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6" name="Google Shape;56;p13"/>
          <p:cNvSpPr txBox="1"/>
          <p:nvPr/>
        </p:nvSpPr>
        <p:spPr>
          <a:xfrm>
            <a:off x="953010" y="710050"/>
            <a:ext cx="59991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SERVICE LEARNING GUIDE AND CHECKLIST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SERVICE LEARNING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ACTIVITY SHEET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534500" y="1747700"/>
            <a:ext cx="6836100" cy="74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latin typeface="Lato"/>
                <a:ea typeface="Lato"/>
                <a:cs typeface="Lato"/>
                <a:sym typeface="Lato"/>
              </a:rPr>
              <a:t>Choosing a Project</a:t>
            </a:r>
            <a:endParaRPr b="1"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Define “service learning” for students.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Motivate and inspire students to get involved.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Help students choose a project topic.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0" lvl="0" marL="914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">
              <a:latin typeface="Lato"/>
              <a:ea typeface="Lato"/>
              <a:cs typeface="Lato"/>
              <a:sym typeface="Lato"/>
            </a:endParaRPr>
          </a:p>
          <a:p>
            <a:pPr indent="0" lvl="0" marL="9144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latin typeface="Lato"/>
                <a:ea typeface="Lato"/>
                <a:cs typeface="Lato"/>
                <a:sym typeface="Lato"/>
              </a:rPr>
              <a:t>Creating an Action Plan and Preparing for the Project</a:t>
            </a:r>
            <a:endParaRPr b="1"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Define “action plan” and explain why one should be made.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what information should be included in the action plan.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Familiarize students with different ways to find information on service learning.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Organize students’ research efforts.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Have students sign project contracts.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Organize students’ work efforts by forming project teams or work groups.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Help students write an action plan.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Assist students with the creation of a project timeline/work flowchart.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Have students submit the plan for approval from those who must okay the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Prepare students to make presentations about the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Help students refine their action plan, if necessary.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Guide students as they follow the steps outlined in their action plan in order to prepare for the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the importance of and methods for tracking students’ progress as they work to complete the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the concept and importance of having a strong work ethic.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special considerations that students may face while working on the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0" lvl="0" marL="914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">
              <a:latin typeface="Lato"/>
              <a:ea typeface="Lato"/>
              <a:cs typeface="Lato"/>
              <a:sym typeface="Lato"/>
            </a:endParaRPr>
          </a:p>
          <a:p>
            <a:pPr indent="0" lvl="0" marL="9144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latin typeface="Lato"/>
                <a:ea typeface="Lato"/>
                <a:cs typeface="Lato"/>
                <a:sym typeface="Lato"/>
              </a:rPr>
              <a:t>Carrying Out the Project</a:t>
            </a:r>
            <a:endParaRPr b="1"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Remind students to check and double-check to ensure that they have completed all the work for their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Help students brainstorm last-minute project issues. 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Have students walk through the project and create an agenda for the day of the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Support students as they complete their service learning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Celebrate.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0" lvl="0" marL="9144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">
              <a:latin typeface="Lato"/>
              <a:ea typeface="Lato"/>
              <a:cs typeface="Lato"/>
              <a:sym typeface="Lato"/>
            </a:endParaRPr>
          </a:p>
          <a:p>
            <a:pPr indent="0" lvl="0" marL="9144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latin typeface="Lato"/>
                <a:ea typeface="Lato"/>
                <a:cs typeface="Lato"/>
                <a:sym typeface="Lato"/>
              </a:rPr>
              <a:t>Self-Assessment and Public Assessment</a:t>
            </a:r>
            <a:endParaRPr b="1"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what self-assessment is and why it is useful.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what self-assessment should include.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Have students complete a self-assessment of their project work.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what a public assessment is and why it is useful.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what a public assessment should include.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173609" lvl="0" marL="192024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Have students complete a public assessment of their work.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