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BB474B-E782-4D49-95F5-122B22468BFD}">
  <a:tblStyle styleId="{6BBB474B-E782-4D49-95F5-122B22468B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c7bfc5d3e_0_24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c7bfc5d3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NURTURING THE DEVELOPMENT OF YOUNG CHILDREN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82550" y="727825"/>
            <a:ext cx="62073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DEVELOPMENTAL MILESTONES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0225" y="9028650"/>
            <a:ext cx="653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661350" y="139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{6BBB474B-E782-4D49-95F5-122B22468BFD}</a:tableStyleId>
              </a:tblPr>
              <a:tblGrid>
                <a:gridCol w="3247350"/>
                <a:gridCol w="3247350"/>
              </a:tblGrid>
              <a:tr h="375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MILESTONES</a:t>
                      </a:r>
                      <a:endParaRPr b="1" sz="1700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95B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SUPPORT</a:t>
                      </a:r>
                      <a:endParaRPr b="1" sz="1700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95BA8"/>
                    </a:solidFill>
                  </a:tcPr>
                </a:tc>
              </a:tr>
              <a:tr h="3012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TWO MONTHS</a:t>
                      </a:r>
                      <a:endParaRPr b="1" sz="15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8462"/>
                    </a:solidFill>
                  </a:tcPr>
                </a:tc>
                <a:tc hMerge="1"/>
              </a:tr>
              <a:tr h="9051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Smiles at people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Turns head toward sounds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Can hold their head up on their own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Look at pictures of relatives with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Talk, read, and sing to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Encourage them to lift their head by holding a toy at eye level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5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FOUR MONTHS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FEF"/>
                    </a:solidFill>
                  </a:tcPr>
                </a:tc>
                <a:tc hMerge="1"/>
              </a:tr>
              <a:tr h="1068675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Begins to babble 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and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copies sounds they hear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Cries in different ways to show hunger, pain, or being tired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Responds to affection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Copy their sounds back to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Help them learn to calm themselves  by being patient and using a soothing voice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Hold them and talk to them cheerfully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SIX MONTHS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81645"/>
                    </a:solidFill>
                  </a:tcPr>
                </a:tc>
                <a:tc hMerge="1"/>
              </a:tr>
              <a:tr h="1050275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Likes to play with others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Shows curiosity about things and tries to get things that are out of reach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Begins to sit without support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 on the floor with them often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Point to the object they are reaching for and talk about it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Place pillows around them to help them balance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5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NINE MONTHS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B5284"/>
                    </a:solidFill>
                  </a:tcPr>
                </a:tc>
                <a:tc hMerge="1"/>
              </a:tr>
              <a:tr h="114120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Makes a lot of different sounds like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“mamamama” and “bababababa”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May be clingy with familiar adults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Crawl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Copy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their sounds and words back to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As they move around, try to stay close so they know you are near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Put them close to things they like, encouraging them to crawl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ONE-YEAR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665C"/>
                    </a:solidFill>
                  </a:tcPr>
                </a:tc>
                <a:tc hMerge="1"/>
              </a:tr>
              <a:tr h="1220425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Hands you a book when they want to hear  a story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Tries to say words you say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Looks at the right picture or thing when it’s named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Read to them and ask them to participate by turning the pages and identifying the pictures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Talk to them about what you are doing (for example, “I am cleaning the dishes”)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Give them lots of praise when they do something positive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8" name="Google Shape;68;p14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NURTURING THE DEVELOPMENT OF YOUNG CHILDREN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782550" y="727825"/>
            <a:ext cx="62073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DEVELOPMENTAL MILESTONES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910225" y="9028650"/>
            <a:ext cx="653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1" name="Google Shape;71;p14"/>
          <p:cNvGraphicFramePr/>
          <p:nvPr/>
        </p:nvGraphicFramePr>
        <p:xfrm>
          <a:off x="661350" y="139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{6BBB474B-E782-4D49-95F5-122B22468BFD}</a:tableStyleId>
              </a:tblPr>
              <a:tblGrid>
                <a:gridCol w="3247350"/>
                <a:gridCol w="3247350"/>
              </a:tblGrid>
              <a:tr h="375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MILESTONES</a:t>
                      </a:r>
                      <a:endParaRPr b="1" sz="1700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95B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SUPPORT</a:t>
                      </a:r>
                      <a:endParaRPr b="1" sz="1700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95BA8"/>
                    </a:solidFill>
                  </a:tcPr>
                </a:tc>
              </a:tr>
              <a:tr h="3012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EIGHTEEN</a:t>
                      </a: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MONTHS</a:t>
                      </a:r>
                      <a:endParaRPr b="1" sz="15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8462"/>
                    </a:solidFill>
                  </a:tcPr>
                </a:tc>
                <a:tc hMerge="1"/>
              </a:tr>
              <a:tr h="9051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Plays simple pretend, such as feeding a doll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Scribbles on their own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Walks alone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Encourage them to use their imagination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Draw with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Provide safe areas for them to move around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5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TWO YEARS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FEF"/>
                    </a:solidFill>
                  </a:tcPr>
                </a:tc>
                <a:tc hMerge="1"/>
              </a:tr>
              <a:tr h="1068675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Copies others, especially adults and older children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Shows defiant behavior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Repeats words overheard in conversation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Encourage them to help with simple chores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Praise them when they follow instructions and limit praise when they don’t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Do not correct them when they mispronounce a word; repeat it back to them correctly instead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THREE YEARS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81645"/>
                    </a:solidFill>
                  </a:tcPr>
                </a:tc>
                <a:tc hMerge="1"/>
              </a:tr>
              <a:tr h="1050275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Carries on a conversation using two to three sentences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Follows instructions with two or three steps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Turns book pages one at a time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Ask them about their day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Give them simple instructions, such as “put your shoes on”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Read to them and ask them to repeat words after you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5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FOUR YEARS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B5284"/>
                    </a:solidFill>
                  </a:tcPr>
                </a:tc>
                <a:tc hMerge="1"/>
              </a:tr>
              <a:tr h="114120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Sings a song from memory, such as “The Wheels on the Bus”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Tells stories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Names some colors and numbers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 their favorite music and sing together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Encourage participation by asking them what they think will happen next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Identify colors of things in books and around your home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0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FIVE YEARS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665C"/>
                    </a:solidFill>
                  </a:tcPr>
                </a:tc>
                <a:tc hMerge="1"/>
              </a:tr>
              <a:tr h="1036525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Speaks very clearly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Uses future tense; for example, “Grandma will be here”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Can print some letters or numbers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Ask them to describe what they are doing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Teach them concepts such as morning, noon, and nighttime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Keep a pencil, paper, and crayons handy to       encourage them to write and draw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