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36ED022-3697-4226-A6B9-CDDCD6B33A4A}">
  <a:tblStyle styleId="{436ED022-3697-4226-A6B9-CDDCD6B33A4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cap="flat" cmpd="sng" w="9525">
            <a:solidFill>
              <a:srgbClr val="6B528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ON-THE-JOB SKILLS </a:t>
            </a:r>
            <a:r>
              <a:rPr b="1" lang="en" sz="1100">
                <a:solidFill>
                  <a:schemeClr val="lt1"/>
                </a:solidFill>
                <a:latin typeface="Lato"/>
                <a:ea typeface="Lato"/>
                <a:cs typeface="Lato"/>
                <a:sym typeface="Lato"/>
              </a:rPr>
              <a:t> | MANAGING TIME, MONEY, AND PEOPLE</a:t>
            </a:r>
            <a:endParaRPr b="1" sz="1100">
              <a:solidFill>
                <a:schemeClr val="lt1"/>
              </a:solidFill>
              <a:latin typeface="Lato"/>
              <a:ea typeface="Lato"/>
              <a:cs typeface="Lato"/>
              <a:sym typeface="Lato"/>
            </a:endParaRPr>
          </a:p>
        </p:txBody>
      </p:sp>
      <p:sp>
        <p:nvSpPr>
          <p:cNvPr id="58" name="Google Shape;58;p13"/>
          <p:cNvSpPr txBox="1"/>
          <p:nvPr/>
        </p:nvSpPr>
        <p:spPr>
          <a:xfrm>
            <a:off x="1180500" y="723825"/>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solidFill>
                  <a:schemeClr val="dk1"/>
                </a:solidFill>
                <a:latin typeface="Lato"/>
                <a:ea typeface="Lato"/>
                <a:cs typeface="Lato"/>
                <a:sym typeface="Lato"/>
              </a:rPr>
              <a:t>TO DO</a:t>
            </a:r>
            <a:endParaRPr sz="4200">
              <a:latin typeface="Lato"/>
              <a:ea typeface="Lato"/>
              <a:cs typeface="Lato"/>
              <a:sym typeface="Lato"/>
            </a:endParaRPr>
          </a:p>
        </p:txBody>
      </p:sp>
      <p:sp>
        <p:nvSpPr>
          <p:cNvPr id="59" name="Google Shape;59;p13"/>
          <p:cNvSpPr txBox="1"/>
          <p:nvPr/>
        </p:nvSpPr>
        <p:spPr>
          <a:xfrm>
            <a:off x="918150" y="1469525"/>
            <a:ext cx="5981100" cy="985200"/>
          </a:xfrm>
          <a:prstGeom prst="rect">
            <a:avLst/>
          </a:prstGeom>
          <a:noFill/>
          <a:ln>
            <a:noFill/>
          </a:ln>
        </p:spPr>
        <p:txBody>
          <a:bodyPr anchorCtr="0" anchor="t" bIns="91425" lIns="91425" spcFirstLastPara="1" rIns="91425" wrap="square" tIns="91425">
            <a:spAutoFit/>
          </a:bodyPr>
          <a:lstStyle/>
          <a:p>
            <a:pPr indent="0" lvl="0" marL="0" rtl="0" algn="l">
              <a:lnSpc>
                <a:spcPct val="100000"/>
              </a:lnSpc>
              <a:spcBef>
                <a:spcPts val="0"/>
              </a:spcBef>
              <a:spcAft>
                <a:spcPts val="900"/>
              </a:spcAft>
              <a:buNone/>
            </a:pPr>
            <a:r>
              <a:rPr b="1" lang="en" sz="1300">
                <a:solidFill>
                  <a:schemeClr val="dk1"/>
                </a:solidFill>
                <a:latin typeface="Lato"/>
                <a:ea typeface="Lato"/>
                <a:cs typeface="Lato"/>
                <a:sym typeface="Lato"/>
              </a:rPr>
              <a:t>The following is a list of tasks that you must complete by the end of your shift at the clothing shop. Each task has an estimated amount of time that it will take to complete. You are working for a total of four hours. Pay close attention to the description of each task. Order these tasks so they can all be accomplished.</a:t>
            </a:r>
            <a:endParaRPr b="1" sz="1300">
              <a:solidFill>
                <a:schemeClr val="dk1"/>
              </a:solidFill>
              <a:latin typeface="Lato"/>
              <a:ea typeface="Lato"/>
              <a:cs typeface="Lato"/>
              <a:sym typeface="Lato"/>
            </a:endParaRPr>
          </a:p>
        </p:txBody>
      </p:sp>
      <p:graphicFrame>
        <p:nvGraphicFramePr>
          <p:cNvPr id="60" name="Google Shape;60;p13"/>
          <p:cNvGraphicFramePr/>
          <p:nvPr/>
        </p:nvGraphicFramePr>
        <p:xfrm>
          <a:off x="918150" y="2979375"/>
          <a:ext cx="3000000" cy="3000000"/>
        </p:xfrm>
        <a:graphic>
          <a:graphicData uri="http://schemas.openxmlformats.org/drawingml/2006/table">
            <a:tbl>
              <a:tblPr>
                <a:noFill/>
                <a:tableStyleId>{436ED022-3697-4226-A6B9-CDDCD6B33A4A}</a:tableStyleId>
              </a:tblPr>
              <a:tblGrid>
                <a:gridCol w="4424850"/>
                <a:gridCol w="1556250"/>
              </a:tblGrid>
              <a:tr h="381000">
                <a:tc>
                  <a:txBody>
                    <a:bodyPr/>
                    <a:lstStyle/>
                    <a:p>
                      <a:pPr indent="0" lvl="0" marL="0" rtl="0" algn="l">
                        <a:spcBef>
                          <a:spcPts val="0"/>
                        </a:spcBef>
                        <a:spcAft>
                          <a:spcPts val="0"/>
                        </a:spcAft>
                        <a:buNone/>
                      </a:pPr>
                      <a:r>
                        <a:rPr lang="en">
                          <a:latin typeface="Lato"/>
                          <a:ea typeface="Lato"/>
                          <a:cs typeface="Lato"/>
                          <a:sym typeface="Lato"/>
                        </a:rPr>
                        <a:t>Task</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Time It Will Take</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Vacuum. This must be done at the end of the shift, just after the store closes.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Clean mirrors. This must be done just before the vacuuming.</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(20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Record items moved from stock to shelves.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(50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Wipe down counters with damp cloth. This must be done at the end of the shift.</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(15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Empty dressing rooms and put clothes back on hangers.  This must be done throughout the shift, not necessarily for 45 consecutive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Water plants.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(10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Create signs for a big sale.</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solidFill>
                            <a:schemeClr val="dk1"/>
                          </a:solidFill>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317500" lvl="0" marL="457200" rtl="0" algn="l">
                        <a:spcBef>
                          <a:spcPts val="0"/>
                        </a:spcBef>
                        <a:spcAft>
                          <a:spcPts val="0"/>
                        </a:spcAft>
                        <a:buSzPts val="1400"/>
                        <a:buFont typeface="Lato"/>
                        <a:buChar char="❏"/>
                      </a:pPr>
                      <a:r>
                        <a:rPr lang="en">
                          <a:latin typeface="Lato"/>
                          <a:ea typeface="Lato"/>
                          <a:cs typeface="Lato"/>
                          <a:sym typeface="Lato"/>
                        </a:rPr>
                        <a:t>Refold clothes on shelves. This must be done throughout the shift and at the end, not necessarily for 45 consecutive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r">
                        <a:spcBef>
                          <a:spcPts val="0"/>
                        </a:spcBef>
                        <a:spcAft>
                          <a:spcPts val="0"/>
                        </a:spcAft>
                        <a:buNone/>
                      </a:pPr>
                      <a:r>
                        <a:rPr lang="en">
                          <a:latin typeface="Lato"/>
                          <a:ea typeface="Lato"/>
                          <a:cs typeface="Lato"/>
                          <a:sym typeface="Lato"/>
                        </a:rPr>
                        <a:t>(45 minutes)</a:t>
                      </a:r>
                      <a:endParaRPr>
                        <a:latin typeface="Lato"/>
                        <a:ea typeface="Lato"/>
                        <a:cs typeface="Lato"/>
                        <a:sym typeface="Lato"/>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
        <p:nvSpPr>
          <p:cNvPr id="61" name="Google Shape;61;p13"/>
          <p:cNvSpPr txBox="1"/>
          <p:nvPr/>
        </p:nvSpPr>
        <p:spPr>
          <a:xfrm>
            <a:off x="2922300" y="2575163"/>
            <a:ext cx="19278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500">
                <a:latin typeface="Lato"/>
                <a:ea typeface="Lato"/>
                <a:cs typeface="Lato"/>
                <a:sym typeface="Lato"/>
              </a:rPr>
              <a:t>To Do List:</a:t>
            </a:r>
            <a:endParaRPr b="1" sz="1500">
              <a:latin typeface="Lato"/>
              <a:ea typeface="Lato"/>
              <a:cs typeface="Lato"/>
              <a:sym typeface="Lato"/>
            </a:endParaRPr>
          </a:p>
        </p:txBody>
      </p:sp>
      <p:sp>
        <p:nvSpPr>
          <p:cNvPr id="62" name="Google Shape;62;p13"/>
          <p:cNvSpPr txBox="1"/>
          <p:nvPr/>
        </p:nvSpPr>
        <p:spPr>
          <a:xfrm>
            <a:off x="994500" y="8326825"/>
            <a:ext cx="31338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00">
                <a:latin typeface="Lato"/>
                <a:ea typeface="Lato"/>
                <a:cs typeface="Lato"/>
                <a:sym typeface="Lato"/>
              </a:rPr>
              <a:t>How will I get these tasks completed?</a:t>
            </a:r>
            <a:endParaRPr sz="13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