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GETTING THE JOB</a:t>
            </a:r>
            <a:r>
              <a:rPr b="1" lang="en" sz="1100">
                <a:solidFill>
                  <a:schemeClr val="lt1"/>
                </a:solidFill>
                <a:latin typeface="Lato"/>
                <a:ea typeface="Lato"/>
                <a:cs typeface="Lato"/>
                <a:sym typeface="Lato"/>
              </a:rPr>
              <a:t> | COMPLETING APPLICATIONS</a:t>
            </a:r>
            <a:endParaRPr b="1" sz="1100">
              <a:solidFill>
                <a:schemeClr val="lt1"/>
              </a:solidFill>
              <a:latin typeface="Lato"/>
              <a:ea typeface="Lato"/>
              <a:cs typeface="Lato"/>
              <a:sym typeface="Lato"/>
            </a:endParaRPr>
          </a:p>
        </p:txBody>
      </p:sp>
      <p:sp>
        <p:nvSpPr>
          <p:cNvPr id="58" name="Google Shape;58;p13"/>
          <p:cNvSpPr txBox="1"/>
          <p:nvPr/>
        </p:nvSpPr>
        <p:spPr>
          <a:xfrm>
            <a:off x="1180500" y="683363"/>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TOUGH QUESTIONS</a:t>
            </a:r>
            <a:endParaRPr sz="4200">
              <a:latin typeface="Lato"/>
              <a:ea typeface="Lato"/>
              <a:cs typeface="Lato"/>
              <a:sym typeface="Lato"/>
            </a:endParaRPr>
          </a:p>
        </p:txBody>
      </p:sp>
      <p:sp>
        <p:nvSpPr>
          <p:cNvPr id="59" name="Google Shape;59;p13"/>
          <p:cNvSpPr/>
          <p:nvPr/>
        </p:nvSpPr>
        <p:spPr>
          <a:xfrm>
            <a:off x="293575" y="1982625"/>
            <a:ext cx="1959600" cy="2419500"/>
          </a:xfrm>
          <a:prstGeom prst="triangle">
            <a:avLst>
              <a:gd fmla="val 50000" name="adj"/>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a:off x="5439125" y="2023575"/>
            <a:ext cx="2084700" cy="23649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2748150" y="1982625"/>
            <a:ext cx="1959600" cy="2419500"/>
          </a:xfrm>
          <a:prstGeom prst="rect">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3"/>
          <p:cNvPicPr preferRelativeResize="0"/>
          <p:nvPr/>
        </p:nvPicPr>
        <p:blipFill rotWithShape="1">
          <a:blip r:embed="rId4">
            <a:alphaModFix/>
          </a:blip>
          <a:srcRect b="0" l="0" r="55565" t="0"/>
          <a:stretch/>
        </p:blipFill>
        <p:spPr>
          <a:xfrm>
            <a:off x="1970900" y="2743575"/>
            <a:ext cx="565525" cy="897600"/>
          </a:xfrm>
          <a:prstGeom prst="rect">
            <a:avLst/>
          </a:prstGeom>
          <a:noFill/>
          <a:ln>
            <a:noFill/>
          </a:ln>
        </p:spPr>
      </p:pic>
      <p:pic>
        <p:nvPicPr>
          <p:cNvPr id="63" name="Google Shape;63;p13"/>
          <p:cNvPicPr preferRelativeResize="0"/>
          <p:nvPr/>
        </p:nvPicPr>
        <p:blipFill rotWithShape="1">
          <a:blip r:embed="rId4">
            <a:alphaModFix/>
          </a:blip>
          <a:srcRect b="0" l="0" r="55565" t="0"/>
          <a:stretch/>
        </p:blipFill>
        <p:spPr>
          <a:xfrm>
            <a:off x="4752825" y="2702900"/>
            <a:ext cx="565525" cy="897600"/>
          </a:xfrm>
          <a:prstGeom prst="rect">
            <a:avLst/>
          </a:prstGeom>
          <a:noFill/>
          <a:ln>
            <a:noFill/>
          </a:ln>
        </p:spPr>
      </p:pic>
      <p:sp>
        <p:nvSpPr>
          <p:cNvPr id="64" name="Google Shape;64;p13"/>
          <p:cNvSpPr/>
          <p:nvPr/>
        </p:nvSpPr>
        <p:spPr>
          <a:xfrm>
            <a:off x="293575" y="5398950"/>
            <a:ext cx="1959600" cy="2419500"/>
          </a:xfrm>
          <a:prstGeom prst="triangle">
            <a:avLst>
              <a:gd fmla="val 50000" name="adj"/>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5439125" y="5439900"/>
            <a:ext cx="2084700" cy="2364900"/>
          </a:xfrm>
          <a:prstGeom prst="ellipse">
            <a:avLst/>
          </a:prstGeom>
          <a:solidFill>
            <a:srgbClr val="FFFFFF"/>
          </a:solid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2748150" y="5398950"/>
            <a:ext cx="1959600" cy="2419500"/>
          </a:xfrm>
          <a:prstGeom prst="rect">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7" name="Google Shape;67;p13"/>
          <p:cNvPicPr preferRelativeResize="0"/>
          <p:nvPr/>
        </p:nvPicPr>
        <p:blipFill rotWithShape="1">
          <a:blip r:embed="rId4">
            <a:alphaModFix/>
          </a:blip>
          <a:srcRect b="0" l="0" r="55565" t="0"/>
          <a:stretch/>
        </p:blipFill>
        <p:spPr>
          <a:xfrm>
            <a:off x="1970900" y="6159900"/>
            <a:ext cx="565525" cy="897600"/>
          </a:xfrm>
          <a:prstGeom prst="rect">
            <a:avLst/>
          </a:prstGeom>
          <a:noFill/>
          <a:ln>
            <a:noFill/>
          </a:ln>
        </p:spPr>
      </p:pic>
      <p:pic>
        <p:nvPicPr>
          <p:cNvPr id="68" name="Google Shape;68;p13"/>
          <p:cNvPicPr preferRelativeResize="0"/>
          <p:nvPr/>
        </p:nvPicPr>
        <p:blipFill rotWithShape="1">
          <a:blip r:embed="rId4">
            <a:alphaModFix/>
          </a:blip>
          <a:srcRect b="0" l="0" r="55565" t="0"/>
          <a:stretch/>
        </p:blipFill>
        <p:spPr>
          <a:xfrm>
            <a:off x="4752825" y="6119225"/>
            <a:ext cx="565525" cy="897600"/>
          </a:xfrm>
          <a:prstGeom prst="rect">
            <a:avLst/>
          </a:prstGeom>
          <a:noFill/>
          <a:ln>
            <a:noFill/>
          </a:ln>
        </p:spPr>
      </p:pic>
      <p:sp>
        <p:nvSpPr>
          <p:cNvPr id="69" name="Google Shape;69;p13"/>
          <p:cNvSpPr txBox="1"/>
          <p:nvPr/>
        </p:nvSpPr>
        <p:spPr>
          <a:xfrm>
            <a:off x="726325" y="8088625"/>
            <a:ext cx="6678000" cy="1385400"/>
          </a:xfrm>
          <a:prstGeom prst="rect">
            <a:avLst/>
          </a:prstGeom>
          <a:noFill/>
          <a:ln>
            <a:noFill/>
          </a:ln>
        </p:spPr>
        <p:txBody>
          <a:bodyPr anchorCtr="0" anchor="t" bIns="91425" lIns="91425" spcFirstLastPara="1" rIns="91425" wrap="square" tIns="91425">
            <a:spAutoFit/>
          </a:bodyPr>
          <a:lstStyle/>
          <a:p>
            <a:pPr indent="-311150" lvl="0" marL="457200" rtl="0" algn="l">
              <a:spcBef>
                <a:spcPts val="0"/>
              </a:spcBef>
              <a:spcAft>
                <a:spcPts val="0"/>
              </a:spcAft>
              <a:buSzPts val="1300"/>
              <a:buFont typeface="Lato"/>
              <a:buChar char="●"/>
            </a:pPr>
            <a:r>
              <a:rPr lang="en" sz="1300">
                <a:latin typeface="Lato"/>
                <a:ea typeface="Lato"/>
                <a:cs typeface="Lato"/>
                <a:sym typeface="Lato"/>
              </a:rPr>
              <a:t>In the triangle, identify your weakness. </a:t>
            </a:r>
            <a:endParaRPr sz="1300">
              <a:latin typeface="Lato"/>
              <a:ea typeface="Lato"/>
              <a:cs typeface="Lato"/>
              <a:sym typeface="Lato"/>
            </a:endParaRPr>
          </a:p>
          <a:p>
            <a:pPr indent="-311150" lvl="0" marL="457200" rtl="0" algn="l">
              <a:spcBef>
                <a:spcPts val="0"/>
              </a:spcBef>
              <a:spcAft>
                <a:spcPts val="0"/>
              </a:spcAft>
              <a:buSzPts val="1300"/>
              <a:buFont typeface="Lato"/>
              <a:buChar char="●"/>
            </a:pPr>
            <a:r>
              <a:rPr lang="en" sz="1300">
                <a:latin typeface="Lato"/>
                <a:ea typeface="Lato"/>
                <a:cs typeface="Lato"/>
                <a:sym typeface="Lato"/>
              </a:rPr>
              <a:t>In the rectangle, talk about what you do to overcome that weakness or what you’ve learned from your mistake. Think about how this has made you work    harder and how it has helped you grow.</a:t>
            </a:r>
            <a:endParaRPr sz="1300">
              <a:latin typeface="Lato"/>
              <a:ea typeface="Lato"/>
              <a:cs typeface="Lato"/>
              <a:sym typeface="Lato"/>
            </a:endParaRPr>
          </a:p>
          <a:p>
            <a:pPr indent="-311150" lvl="0" marL="457200" rtl="0" algn="l">
              <a:spcBef>
                <a:spcPts val="0"/>
              </a:spcBef>
              <a:spcAft>
                <a:spcPts val="0"/>
              </a:spcAft>
              <a:buSzPts val="1300"/>
              <a:buFont typeface="Lato"/>
              <a:buChar char="●"/>
            </a:pPr>
            <a:r>
              <a:rPr lang="en" sz="1300">
                <a:latin typeface="Lato"/>
                <a:ea typeface="Lato"/>
                <a:cs typeface="Lato"/>
                <a:sym typeface="Lato"/>
              </a:rPr>
              <a:t>In </a:t>
            </a:r>
            <a:r>
              <a:rPr lang="en" sz="1300">
                <a:latin typeface="Lato"/>
                <a:ea typeface="Lato"/>
                <a:cs typeface="Lato"/>
                <a:sym typeface="Lato"/>
              </a:rPr>
              <a:t>the circle, write about a positive strength that comes from overcoming this obstacle. </a:t>
            </a:r>
            <a:endParaRPr sz="1500"/>
          </a:p>
        </p:txBody>
      </p:sp>
      <p:sp>
        <p:nvSpPr>
          <p:cNvPr id="70" name="Google Shape;70;p13"/>
          <p:cNvSpPr txBox="1"/>
          <p:nvPr/>
        </p:nvSpPr>
        <p:spPr>
          <a:xfrm>
            <a:off x="1366500" y="1387313"/>
            <a:ext cx="50844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Lato"/>
                <a:ea typeface="Lato"/>
                <a:cs typeface="Lato"/>
                <a:sym typeface="Lato"/>
              </a:rPr>
              <a:t>WHAT IS YOUR BIGGEST WEAKNESS?</a:t>
            </a:r>
            <a:endParaRPr b="1" sz="1700">
              <a:latin typeface="Lato"/>
              <a:ea typeface="Lato"/>
              <a:cs typeface="Lato"/>
              <a:sym typeface="Lato"/>
            </a:endParaRPr>
          </a:p>
        </p:txBody>
      </p:sp>
      <p:sp>
        <p:nvSpPr>
          <p:cNvPr id="71" name="Google Shape;71;p13"/>
          <p:cNvSpPr txBox="1"/>
          <p:nvPr/>
        </p:nvSpPr>
        <p:spPr>
          <a:xfrm>
            <a:off x="1764901" y="4697813"/>
            <a:ext cx="4242600" cy="44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700">
                <a:latin typeface="Lato"/>
                <a:ea typeface="Lato"/>
                <a:cs typeface="Lato"/>
                <a:sym typeface="Lato"/>
              </a:rPr>
              <a:t>WHAT IS YOUR BIGGEST WEAKNESS?</a:t>
            </a:r>
            <a:endParaRPr b="1" sz="1700">
              <a:latin typeface="Lato"/>
              <a:ea typeface="Lato"/>
              <a:cs typeface="Lato"/>
              <a:sym typeface="Lato"/>
            </a:endParaRPr>
          </a:p>
        </p:txBody>
      </p:sp>
      <p:sp>
        <p:nvSpPr>
          <p:cNvPr id="72" name="Google Shape;72;p13"/>
          <p:cNvSpPr txBox="1"/>
          <p:nvPr/>
        </p:nvSpPr>
        <p:spPr>
          <a:xfrm>
            <a:off x="654475" y="2743775"/>
            <a:ext cx="1237800" cy="1212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lang="en" sz="1500">
                <a:solidFill>
                  <a:schemeClr val="dk1"/>
                </a:solidFill>
                <a:latin typeface="Lato"/>
                <a:ea typeface="Lato"/>
                <a:cs typeface="Lato"/>
                <a:sym typeface="Lato"/>
              </a:rPr>
              <a:t>I</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need</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structured</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tasks.</a:t>
            </a:r>
            <a:endParaRPr sz="1600"/>
          </a:p>
        </p:txBody>
      </p:sp>
      <p:sp>
        <p:nvSpPr>
          <p:cNvPr id="73" name="Google Shape;73;p13"/>
          <p:cNvSpPr txBox="1"/>
          <p:nvPr/>
        </p:nvSpPr>
        <p:spPr>
          <a:xfrm>
            <a:off x="3071250" y="2600013"/>
            <a:ext cx="1313400" cy="1212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I structure my own tasks when no one else does.</a:t>
            </a:r>
            <a:endParaRPr sz="1600"/>
          </a:p>
        </p:txBody>
      </p:sp>
      <p:sp>
        <p:nvSpPr>
          <p:cNvPr id="74" name="Google Shape;74;p13"/>
          <p:cNvSpPr txBox="1"/>
          <p:nvPr/>
        </p:nvSpPr>
        <p:spPr>
          <a:xfrm>
            <a:off x="5501675" y="2320725"/>
            <a:ext cx="1959600" cy="17433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I can take a </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project and break </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it down into smaller tasks and identify what needs to </a:t>
            </a:r>
            <a:endParaRPr sz="1500">
              <a:solidFill>
                <a:schemeClr val="dk1"/>
              </a:solidFill>
              <a:latin typeface="Lato"/>
              <a:ea typeface="Lato"/>
              <a:cs typeface="Lato"/>
              <a:sym typeface="Lato"/>
            </a:endParaRPr>
          </a:p>
          <a:p>
            <a:pPr indent="0" lvl="0" marL="0" rtl="0" algn="ctr">
              <a:lnSpc>
                <a:spcPct val="115000"/>
              </a:lnSpc>
              <a:spcBef>
                <a:spcPts val="0"/>
              </a:spcBef>
              <a:spcAft>
                <a:spcPts val="0"/>
              </a:spcAft>
              <a:buNone/>
            </a:pPr>
            <a:r>
              <a:rPr lang="en" sz="1500">
                <a:solidFill>
                  <a:schemeClr val="dk1"/>
                </a:solidFill>
                <a:latin typeface="Lato"/>
                <a:ea typeface="Lato"/>
                <a:cs typeface="Lato"/>
                <a:sym typeface="Lato"/>
              </a:rPr>
              <a:t>be done.</a:t>
            </a:r>
            <a:endParaRPr sz="1500">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