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19630cf534_0_6:notes"/>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19630cf53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400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81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5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5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cap="flat" cmpd="sng" w="9525">
            <a:solidFill>
              <a:srgbClr val="6B528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57" name="Google Shape;57;p13"/>
          <p:cNvSpPr txBox="1"/>
          <p:nvPr/>
        </p:nvSpPr>
        <p:spPr>
          <a:xfrm>
            <a:off x="918275" y="267000"/>
            <a:ext cx="59811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chemeClr val="lt1"/>
                </a:solidFill>
                <a:latin typeface="Lato"/>
                <a:ea typeface="Lato"/>
                <a:cs typeface="Lato"/>
                <a:sym typeface="Lato"/>
              </a:rPr>
              <a:t>DECISION MAKING</a:t>
            </a:r>
            <a:r>
              <a:rPr b="1" lang="en" sz="1100">
                <a:solidFill>
                  <a:schemeClr val="lt1"/>
                </a:solidFill>
                <a:latin typeface="Lato"/>
                <a:ea typeface="Lato"/>
                <a:cs typeface="Lato"/>
                <a:sym typeface="Lato"/>
              </a:rPr>
              <a:t> | MAKING AND EVALUATING DECISIONS</a:t>
            </a:r>
            <a:endParaRPr b="1" sz="1100">
              <a:solidFill>
                <a:schemeClr val="lt1"/>
              </a:solidFill>
              <a:latin typeface="Lato"/>
              <a:ea typeface="Lato"/>
              <a:cs typeface="Lato"/>
              <a:sym typeface="Lato"/>
            </a:endParaRPr>
          </a:p>
        </p:txBody>
      </p:sp>
      <p:sp>
        <p:nvSpPr>
          <p:cNvPr id="58" name="Google Shape;58;p13"/>
          <p:cNvSpPr txBox="1"/>
          <p:nvPr/>
        </p:nvSpPr>
        <p:spPr>
          <a:xfrm>
            <a:off x="1495650" y="2052175"/>
            <a:ext cx="4781100" cy="692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1900">
                <a:latin typeface="Lato"/>
                <a:ea typeface="Lato"/>
                <a:cs typeface="Lato"/>
                <a:sym typeface="Lato"/>
              </a:rPr>
              <a:t>THE GIFT THAT KEEPS ON LIVING </a:t>
            </a:r>
            <a:endParaRPr b="1" sz="1900">
              <a:latin typeface="Lato"/>
              <a:ea typeface="Lato"/>
              <a:cs typeface="Lato"/>
              <a:sym typeface="Lato"/>
            </a:endParaRPr>
          </a:p>
          <a:p>
            <a:pPr indent="0" lvl="0" marL="0" rtl="0" algn="ctr">
              <a:spcBef>
                <a:spcPts val="0"/>
              </a:spcBef>
              <a:spcAft>
                <a:spcPts val="0"/>
              </a:spcAft>
              <a:buNone/>
            </a:pPr>
            <a:r>
              <a:rPr b="1" lang="en">
                <a:latin typeface="Lato"/>
                <a:ea typeface="Lato"/>
                <a:cs typeface="Lato"/>
                <a:sym typeface="Lato"/>
              </a:rPr>
              <a:t>Tiffany Culy urges teens to become organ donors.</a:t>
            </a:r>
            <a:endParaRPr b="1">
              <a:latin typeface="Lato"/>
              <a:ea typeface="Lato"/>
              <a:cs typeface="Lato"/>
              <a:sym typeface="Lato"/>
            </a:endParaRPr>
          </a:p>
        </p:txBody>
      </p:sp>
      <p:sp>
        <p:nvSpPr>
          <p:cNvPr id="59" name="Google Shape;59;p13"/>
          <p:cNvSpPr txBox="1"/>
          <p:nvPr/>
        </p:nvSpPr>
        <p:spPr>
          <a:xfrm>
            <a:off x="1180500" y="926713"/>
            <a:ext cx="5456400" cy="700200"/>
          </a:xfrm>
          <a:prstGeom prst="rect">
            <a:avLst/>
          </a:prstGeom>
          <a:noFill/>
          <a:ln>
            <a:noFill/>
          </a:ln>
        </p:spPr>
        <p:txBody>
          <a:bodyPr anchorCtr="0" anchor="ctr" bIns="91425" lIns="91425" spcFirstLastPara="1" rIns="91425" wrap="square" tIns="91425">
            <a:spAutoFit/>
          </a:bodyPr>
          <a:lstStyle/>
          <a:p>
            <a:pPr indent="0" lvl="0" marL="0" rtl="0" algn="ctr">
              <a:lnSpc>
                <a:spcPct val="115000"/>
              </a:lnSpc>
              <a:spcBef>
                <a:spcPts val="500"/>
              </a:spcBef>
              <a:spcAft>
                <a:spcPts val="0"/>
              </a:spcAft>
              <a:buNone/>
            </a:pPr>
            <a:r>
              <a:rPr lang="en" sz="3350">
                <a:latin typeface="Lato"/>
                <a:ea typeface="Lato"/>
                <a:cs typeface="Lato"/>
                <a:sym typeface="Lato"/>
              </a:rPr>
              <a:t>EVERYDAY HEROES</a:t>
            </a:r>
            <a:endParaRPr sz="4200">
              <a:latin typeface="Lato"/>
              <a:ea typeface="Lato"/>
              <a:cs typeface="Lato"/>
              <a:sym typeface="Lato"/>
            </a:endParaRPr>
          </a:p>
        </p:txBody>
      </p:sp>
      <p:sp>
        <p:nvSpPr>
          <p:cNvPr id="60" name="Google Shape;60;p13"/>
          <p:cNvSpPr txBox="1"/>
          <p:nvPr/>
        </p:nvSpPr>
        <p:spPr>
          <a:xfrm>
            <a:off x="533150" y="2814175"/>
            <a:ext cx="3319200" cy="5525700"/>
          </a:xfrm>
          <a:prstGeom prst="rect">
            <a:avLst/>
          </a:prstGeom>
          <a:noFill/>
          <a:ln>
            <a:noFill/>
          </a:ln>
        </p:spPr>
        <p:txBody>
          <a:bodyPr anchorCtr="0" anchor="t" bIns="91425" lIns="91425" spcFirstLastPara="1" rIns="91425" wrap="square" tIns="91425">
            <a:spAutoFit/>
          </a:bodyPr>
          <a:lstStyle/>
          <a:p>
            <a:pPr indent="457200" lvl="0" marL="0" rtl="0" algn="just">
              <a:spcBef>
                <a:spcPts val="0"/>
              </a:spcBef>
              <a:spcAft>
                <a:spcPts val="0"/>
              </a:spcAft>
              <a:buClr>
                <a:schemeClr val="dk1"/>
              </a:buClr>
              <a:buSzPts val="1100"/>
              <a:buFont typeface="Arial"/>
              <a:buNone/>
            </a:pPr>
            <a:r>
              <a:rPr lang="en" sz="1300">
                <a:latin typeface="Lato"/>
                <a:ea typeface="Lato"/>
                <a:cs typeface="Lato"/>
                <a:sym typeface="Lato"/>
              </a:rPr>
              <a:t>When she started feeling sick to her stomach, Tiffany Culy figured it was the flu. But a few days later, the Saline, Mich., teen woke up with yellow eyes and yellow skin and an “unbelievable pain” in her belly. Rushed to a hospital, she began slipping into a coma.</a:t>
            </a:r>
            <a:endParaRPr sz="1300">
              <a:latin typeface="Lato"/>
              <a:ea typeface="Lato"/>
              <a:cs typeface="Lato"/>
              <a:sym typeface="Lato"/>
            </a:endParaRPr>
          </a:p>
          <a:p>
            <a:pPr indent="0" lvl="0" marL="0" rtl="0" algn="just">
              <a:spcBef>
                <a:spcPts val="0"/>
              </a:spcBef>
              <a:spcAft>
                <a:spcPts val="0"/>
              </a:spcAft>
              <a:buClr>
                <a:schemeClr val="dk1"/>
              </a:buClr>
              <a:buSzPts val="1100"/>
              <a:buFont typeface="Arial"/>
              <a:buNone/>
            </a:pPr>
            <a:r>
              <a:rPr lang="en" sz="1300">
                <a:latin typeface="Lato"/>
                <a:ea typeface="Lato"/>
                <a:cs typeface="Lato"/>
                <a:sym typeface="Lato"/>
              </a:rPr>
              <a:t>	Tiffany had Wilson’s disease, which was destroying her liver. Doctors said she would die without an immediate liver transplant.</a:t>
            </a:r>
            <a:endParaRPr sz="1300">
              <a:latin typeface="Lato"/>
              <a:ea typeface="Lato"/>
              <a:cs typeface="Lato"/>
              <a:sym typeface="Lato"/>
            </a:endParaRPr>
          </a:p>
          <a:p>
            <a:pPr indent="0" lvl="0" marL="0" rtl="0" algn="just">
              <a:spcBef>
                <a:spcPts val="0"/>
              </a:spcBef>
              <a:spcAft>
                <a:spcPts val="0"/>
              </a:spcAft>
              <a:buClr>
                <a:schemeClr val="dk1"/>
              </a:buClr>
              <a:buSzPts val="1100"/>
              <a:buFont typeface="Arial"/>
              <a:buNone/>
            </a:pPr>
            <a:r>
              <a:rPr lang="en" sz="1300">
                <a:latin typeface="Lato"/>
                <a:ea typeface="Lato"/>
                <a:cs typeface="Lato"/>
                <a:sym typeface="Lato"/>
              </a:rPr>
              <a:t>	After reviewing four possible organ donations, surgeons were able to find a liver that would work for her. Tiffany spent three months in the hospital. Now 19 and a freshman at Hope College in Holland, Mich., Tiffany is so healthy that she competed in two swimming events. She also has become a crusader for organ donations.</a:t>
            </a:r>
            <a:endParaRPr sz="1300">
              <a:latin typeface="Lato"/>
              <a:ea typeface="Lato"/>
              <a:cs typeface="Lato"/>
              <a:sym typeface="Lato"/>
            </a:endParaRPr>
          </a:p>
          <a:p>
            <a:pPr indent="0" lvl="0" marL="0" rtl="0" algn="just">
              <a:spcBef>
                <a:spcPts val="0"/>
              </a:spcBef>
              <a:spcAft>
                <a:spcPts val="0"/>
              </a:spcAft>
              <a:buNone/>
            </a:pPr>
            <a:r>
              <a:rPr lang="en" sz="1300">
                <a:latin typeface="Lato"/>
                <a:ea typeface="Lato"/>
                <a:cs typeface="Lato"/>
                <a:sym typeface="Lato"/>
              </a:rPr>
              <a:t>	“Over 61,000 Americans are waiting for a lifesaving organ transplant,” Tiffany says. And an average of 12 Americans die each day waiting for a new liver, heart, kidney or other organ, according to the nonprofit Coalition for Donation.</a:t>
            </a:r>
            <a:endParaRPr sz="1300">
              <a:latin typeface="Lato"/>
              <a:ea typeface="Lato"/>
              <a:cs typeface="Lato"/>
              <a:sym typeface="Lato"/>
            </a:endParaRPr>
          </a:p>
          <a:p>
            <a:pPr indent="0" lvl="0" marL="0" rtl="0" algn="just">
              <a:spcBef>
                <a:spcPts val="0"/>
              </a:spcBef>
              <a:spcAft>
                <a:spcPts val="0"/>
              </a:spcAft>
              <a:buNone/>
            </a:pPr>
            <a:r>
              <a:t/>
            </a:r>
            <a:endParaRPr sz="1300">
              <a:latin typeface="Lato"/>
              <a:ea typeface="Lato"/>
              <a:cs typeface="Lato"/>
              <a:sym typeface="Lato"/>
            </a:endParaRPr>
          </a:p>
          <a:p>
            <a:pPr indent="0" lvl="0" marL="0" rtl="0" algn="just">
              <a:spcBef>
                <a:spcPts val="0"/>
              </a:spcBef>
              <a:spcAft>
                <a:spcPts val="0"/>
              </a:spcAft>
              <a:buNone/>
            </a:pPr>
            <a:r>
              <a:rPr i="1" lang="en" sz="900">
                <a:latin typeface="Lato"/>
                <a:ea typeface="Lato"/>
                <a:cs typeface="Lato"/>
                <a:sym typeface="Lato"/>
              </a:rPr>
              <a:t>*Reprinted with permission from React magazine. </a:t>
            </a:r>
            <a:endParaRPr i="1" sz="900">
              <a:latin typeface="Lato"/>
              <a:ea typeface="Lato"/>
              <a:cs typeface="Lato"/>
              <a:sym typeface="Lato"/>
            </a:endParaRPr>
          </a:p>
        </p:txBody>
      </p:sp>
      <p:sp>
        <p:nvSpPr>
          <p:cNvPr id="61" name="Google Shape;61;p13"/>
          <p:cNvSpPr txBox="1"/>
          <p:nvPr/>
        </p:nvSpPr>
        <p:spPr>
          <a:xfrm>
            <a:off x="3965300" y="2814175"/>
            <a:ext cx="3319200" cy="5387400"/>
          </a:xfrm>
          <a:prstGeom prst="rect">
            <a:avLst/>
          </a:prstGeom>
          <a:noFill/>
          <a:ln>
            <a:noFill/>
          </a:ln>
        </p:spPr>
        <p:txBody>
          <a:bodyPr anchorCtr="0" anchor="t" bIns="91425" lIns="91425" spcFirstLastPara="1" rIns="91425" wrap="square" tIns="91425">
            <a:spAutoFit/>
          </a:bodyPr>
          <a:lstStyle/>
          <a:p>
            <a:pPr indent="457200" lvl="0" marL="0" rtl="0" algn="just">
              <a:spcBef>
                <a:spcPts val="0"/>
              </a:spcBef>
              <a:spcAft>
                <a:spcPts val="0"/>
              </a:spcAft>
              <a:buNone/>
            </a:pPr>
            <a:r>
              <a:rPr lang="en" sz="1300">
                <a:latin typeface="Lato"/>
                <a:ea typeface="Lato"/>
                <a:cs typeface="Lato"/>
                <a:sym typeface="Lato"/>
              </a:rPr>
              <a:t>Tiffany gives talks at schools and for youth groups, telling kids that needing an organ can happen to anyone. “It took me totally by surprise,” she says.</a:t>
            </a:r>
            <a:endParaRPr sz="1300">
              <a:latin typeface="Lato"/>
              <a:ea typeface="Lato"/>
              <a:cs typeface="Lato"/>
              <a:sym typeface="Lato"/>
            </a:endParaRPr>
          </a:p>
          <a:p>
            <a:pPr indent="0" lvl="0" marL="0" rtl="0" algn="just">
              <a:spcBef>
                <a:spcPts val="0"/>
              </a:spcBef>
              <a:spcAft>
                <a:spcPts val="0"/>
              </a:spcAft>
              <a:buNone/>
            </a:pPr>
            <a:r>
              <a:rPr lang="en" sz="1300">
                <a:latin typeface="Lato"/>
                <a:ea typeface="Lato"/>
                <a:cs typeface="Lato"/>
                <a:sym typeface="Lato"/>
              </a:rPr>
              <a:t>	Tiffany tries to dispel myths about organ donation. For example, she says celebrities are not put at the top of the list for donations. “And there is no black market for stolen organs.”</a:t>
            </a:r>
            <a:endParaRPr sz="1300">
              <a:latin typeface="Lato"/>
              <a:ea typeface="Lato"/>
              <a:cs typeface="Lato"/>
              <a:sym typeface="Lato"/>
            </a:endParaRPr>
          </a:p>
          <a:p>
            <a:pPr indent="0" lvl="0" marL="0" rtl="0" algn="just">
              <a:spcBef>
                <a:spcPts val="0"/>
              </a:spcBef>
              <a:spcAft>
                <a:spcPts val="0"/>
              </a:spcAft>
              <a:buNone/>
            </a:pPr>
            <a:r>
              <a:rPr lang="en" sz="1300">
                <a:latin typeface="Lato"/>
                <a:ea typeface="Lato"/>
                <a:cs typeface="Lato"/>
                <a:sym typeface="Lato"/>
              </a:rPr>
              <a:t>	Tiffany says she got a liver because “I was basically healthy and my chances for survival were good.” When deciding who gets an organ, the coalition says it does not take into account race, gender, age, income or celebrity.</a:t>
            </a:r>
            <a:endParaRPr sz="1300">
              <a:latin typeface="Lato"/>
              <a:ea typeface="Lato"/>
              <a:cs typeface="Lato"/>
              <a:sym typeface="Lato"/>
            </a:endParaRPr>
          </a:p>
          <a:p>
            <a:pPr indent="0" lvl="0" marL="0" rtl="0" algn="just">
              <a:spcBef>
                <a:spcPts val="0"/>
              </a:spcBef>
              <a:spcAft>
                <a:spcPts val="0"/>
              </a:spcAft>
              <a:buNone/>
            </a:pPr>
            <a:r>
              <a:rPr lang="en" sz="1300">
                <a:latin typeface="Lato"/>
                <a:ea typeface="Lato"/>
                <a:cs typeface="Lato"/>
                <a:sym typeface="Lato"/>
              </a:rPr>
              <a:t>	Becoming a donor is simple, Tiffany says. “All you really have to do is tell your next of kin, because that’s who will be asked at the time of death. You can also sign up when you get your driver’s license.”</a:t>
            </a:r>
            <a:endParaRPr sz="1300">
              <a:latin typeface="Lato"/>
              <a:ea typeface="Lato"/>
              <a:cs typeface="Lato"/>
              <a:sym typeface="Lato"/>
            </a:endParaRPr>
          </a:p>
          <a:p>
            <a:pPr indent="0" lvl="0" marL="0" rtl="0" algn="just">
              <a:spcBef>
                <a:spcPts val="0"/>
              </a:spcBef>
              <a:spcAft>
                <a:spcPts val="0"/>
              </a:spcAft>
              <a:buNone/>
            </a:pPr>
            <a:r>
              <a:rPr lang="en" sz="1300">
                <a:latin typeface="Lato"/>
                <a:ea typeface="Lato"/>
                <a:cs typeface="Lato"/>
                <a:sym typeface="Lato"/>
              </a:rPr>
              <a:t>	And you shouldn’t wait. “Even though you’re a teen, you’re not invincible,” she says. “Talk to your family. Tell them you want to save someone’s life.” </a:t>
            </a:r>
            <a:endParaRPr sz="1300">
              <a:latin typeface="Lato"/>
              <a:ea typeface="Lato"/>
              <a:cs typeface="Lato"/>
              <a:sym typeface="Lato"/>
            </a:endParaRPr>
          </a:p>
          <a:p>
            <a:pPr indent="0" lvl="0" marL="0" rtl="0" algn="r">
              <a:spcBef>
                <a:spcPts val="0"/>
              </a:spcBef>
              <a:spcAft>
                <a:spcPts val="0"/>
              </a:spcAft>
              <a:buNone/>
            </a:pPr>
            <a:r>
              <a:rPr lang="en" sz="1300">
                <a:latin typeface="Lato"/>
                <a:ea typeface="Lato"/>
                <a:cs typeface="Lato"/>
                <a:sym typeface="Lato"/>
              </a:rPr>
              <a:t>—Nancy Vittorini</a:t>
            </a:r>
            <a:endParaRPr sz="1300">
              <a:latin typeface="Lato"/>
              <a:ea typeface="Lato"/>
              <a:cs typeface="Lato"/>
              <a:sym typeface="Lato"/>
            </a:endParaRPr>
          </a:p>
          <a:p>
            <a:pPr indent="0" lvl="0" marL="0" rtl="0" algn="just">
              <a:spcBef>
                <a:spcPts val="0"/>
              </a:spcBef>
              <a:spcAft>
                <a:spcPts val="0"/>
              </a:spcAft>
              <a:buNone/>
            </a:pPr>
            <a:r>
              <a:t/>
            </a:r>
            <a:endParaRPr sz="1300">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