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789BA23-8EEC-43F2-B9A8-24CB70386523}">
  <a:tblStyle styleId="{B789BA23-8EEC-43F2-B9A8-24CB7038652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COMMUNICATING CONSTRUCTIVELY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27550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I-MESSAGES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370150"/>
            <a:ext cx="59811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I-Messages are a great way to explain yourself when you are upset. When you use I-Messages, people are more willing to listen to you and respond to your requests without becoming defensive. I-Messages encourage open discussion and can help resolve a conflict quickly and easily.</a:t>
            </a:r>
            <a:endParaRPr b="1"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918200" y="2413700"/>
            <a:ext cx="5981100" cy="1812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993850" y="2462950"/>
            <a:ext cx="58089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EXAMPLE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One of your friends often borrows things from you and doesn’t return them.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182325" y="3182238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feel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</a:t>
            </a:r>
            <a:endParaRPr/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1732150" y="309361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{B789BA23-8EEC-43F2-B9A8-24CB70386523}</a:tableStyleId>
              </a:tblPr>
              <a:tblGrid>
                <a:gridCol w="47192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upset</a:t>
                      </a:r>
                      <a:endParaRPr i="1"/>
                    </a:p>
                  </a:txBody>
                  <a:tcPr marT="18287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2090181" y="34144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{B789BA23-8EEC-43F2-B9A8-24CB70386523}</a:tableStyleId>
              </a:tblPr>
              <a:tblGrid>
                <a:gridCol w="4361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don’t return my things</a:t>
                      </a:r>
                      <a:endParaRPr i="1"/>
                    </a:p>
                  </a:txBody>
                  <a:tcPr marT="18287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1996845" y="37192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{B789BA23-8EEC-43F2-B9A8-24CB70386523}</a:tableStyleId>
              </a:tblPr>
              <a:tblGrid>
                <a:gridCol w="4361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they are important to me.</a:t>
                      </a:r>
                      <a:endParaRPr i="1"/>
                    </a:p>
                  </a:txBody>
                  <a:tcPr marT="18287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6" name="Google Shape;66;p13"/>
          <p:cNvSpPr txBox="1"/>
          <p:nvPr/>
        </p:nvSpPr>
        <p:spPr>
          <a:xfrm>
            <a:off x="831025" y="4655400"/>
            <a:ext cx="6068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Your closest friend is telling others 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about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 your personal life.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182325" y="51206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feel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</a:t>
            </a:r>
            <a:endParaRPr/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1732150" y="50319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{B789BA23-8EEC-43F2-B9A8-24CB70386523}</a:tableStyleId>
              </a:tblPr>
              <a:tblGrid>
                <a:gridCol w="47192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/>
                    </a:p>
                  </a:txBody>
                  <a:tcPr marT="18287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2090181" y="535279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{B789BA23-8EEC-43F2-B9A8-24CB70386523}</a:tableStyleId>
              </a:tblPr>
              <a:tblGrid>
                <a:gridCol w="4361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/>
                    </a:p>
                  </a:txBody>
                  <a:tcPr marT="18287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1996845" y="565759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{B789BA23-8EEC-43F2-B9A8-24CB70386523}</a:tableStyleId>
              </a:tblPr>
              <a:tblGrid>
                <a:gridCol w="4361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/>
                    </a:p>
                  </a:txBody>
                  <a:tcPr marT="18287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1" name="Google Shape;71;p13"/>
          <p:cNvSpPr txBox="1"/>
          <p:nvPr/>
        </p:nvSpPr>
        <p:spPr>
          <a:xfrm>
            <a:off x="831025" y="6255600"/>
            <a:ext cx="687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 startAt="2"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You haven’t been</a:t>
            </a:r>
            <a:r>
              <a:rPr b="1" lang="en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called on you all week, even though you’ve raised your hand.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182325" y="67208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feel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</a:t>
            </a:r>
            <a:endParaRPr/>
          </a:p>
        </p:txBody>
      </p:sp>
      <p:graphicFrame>
        <p:nvGraphicFramePr>
          <p:cNvPr id="73" name="Google Shape;73;p13"/>
          <p:cNvGraphicFramePr/>
          <p:nvPr/>
        </p:nvGraphicFramePr>
        <p:xfrm>
          <a:off x="1732150" y="66321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{B789BA23-8EEC-43F2-B9A8-24CB70386523}</a:tableStyleId>
              </a:tblPr>
              <a:tblGrid>
                <a:gridCol w="47192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/>
                    </a:p>
                  </a:txBody>
                  <a:tcPr marT="18287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4" name="Google Shape;74;p13"/>
          <p:cNvGraphicFramePr/>
          <p:nvPr/>
        </p:nvGraphicFramePr>
        <p:xfrm>
          <a:off x="2090181" y="695299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{B789BA23-8EEC-43F2-B9A8-24CB70386523}</a:tableStyleId>
              </a:tblPr>
              <a:tblGrid>
                <a:gridCol w="4361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/>
                    </a:p>
                  </a:txBody>
                  <a:tcPr marT="18287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5" name="Google Shape;75;p13"/>
          <p:cNvGraphicFramePr/>
          <p:nvPr/>
        </p:nvGraphicFramePr>
        <p:xfrm>
          <a:off x="1996845" y="725779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{B789BA23-8EEC-43F2-B9A8-24CB70386523}</a:tableStyleId>
              </a:tblPr>
              <a:tblGrid>
                <a:gridCol w="4361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/>
                    </a:p>
                  </a:txBody>
                  <a:tcPr marT="18287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6" name="Google Shape;76;p13"/>
          <p:cNvSpPr txBox="1"/>
          <p:nvPr/>
        </p:nvSpPr>
        <p:spPr>
          <a:xfrm>
            <a:off x="831025" y="7855800"/>
            <a:ext cx="646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 startAt="3"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Someone in your 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family keeps forgetting to give you messages.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182325" y="83210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feel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</a:t>
            </a:r>
            <a:endParaRPr/>
          </a:p>
        </p:txBody>
      </p:sp>
      <p:graphicFrame>
        <p:nvGraphicFramePr>
          <p:cNvPr id="78" name="Google Shape;78;p13"/>
          <p:cNvGraphicFramePr/>
          <p:nvPr/>
        </p:nvGraphicFramePr>
        <p:xfrm>
          <a:off x="1732150" y="82323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{B789BA23-8EEC-43F2-B9A8-24CB70386523}</a:tableStyleId>
              </a:tblPr>
              <a:tblGrid>
                <a:gridCol w="47192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/>
                    </a:p>
                  </a:txBody>
                  <a:tcPr marT="18287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9" name="Google Shape;79;p13"/>
          <p:cNvGraphicFramePr/>
          <p:nvPr/>
        </p:nvGraphicFramePr>
        <p:xfrm>
          <a:off x="2090181" y="855319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{B789BA23-8EEC-43F2-B9A8-24CB70386523}</a:tableStyleId>
              </a:tblPr>
              <a:tblGrid>
                <a:gridCol w="4361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/>
                    </a:p>
                  </a:txBody>
                  <a:tcPr marT="18287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0" name="Google Shape;80;p13"/>
          <p:cNvGraphicFramePr/>
          <p:nvPr/>
        </p:nvGraphicFramePr>
        <p:xfrm>
          <a:off x="1996845" y="885799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{B789BA23-8EEC-43F2-B9A8-24CB70386523}</a:tableStyleId>
              </a:tblPr>
              <a:tblGrid>
                <a:gridCol w="4361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/>
                    </a:p>
                  </a:txBody>
                  <a:tcPr marT="18287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1" name="Google Shape;81;p13"/>
          <p:cNvSpPr txBox="1"/>
          <p:nvPr/>
        </p:nvSpPr>
        <p:spPr>
          <a:xfrm>
            <a:off x="918275" y="4266200"/>
            <a:ext cx="6068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Fill in the blanks for the following I-Messages: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