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61AEEFF-CB73-4A51-95B9-F6F13D1FDCE7}">
  <a:tblStyle styleId="{561AEEFF-CB73-4A51-95B9-F6F13D1FDCE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COMMUNICATION SKILLS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LISTENING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727550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LISTENING SIGNALS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52500" y="142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{561AEEFF-CB73-4A51-95B9-F6F13D1FDCE7}</a:tableStyleId>
              </a:tblPr>
              <a:tblGrid>
                <a:gridCol w="2933700"/>
                <a:gridCol w="2933700"/>
              </a:tblGrid>
              <a:tr h="6153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latin typeface="Lato"/>
                          <a:ea typeface="Lato"/>
                          <a:cs typeface="Lato"/>
                          <a:sym typeface="Lato"/>
                        </a:rPr>
                        <a:t>VERBAL SIGNALS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Introduction</a:t>
                      </a:r>
                      <a:endParaRPr b="1"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Let’s discuss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 want to talk about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Today’s lecture covers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First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Main Ideas</a:t>
                      </a:r>
                      <a:endParaRPr b="1"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Let me repeat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This is really important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Make a note of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Remember that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Change in Direction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Next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Let’s more on to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On the other hand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Even though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Major Details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For 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instance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For 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example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Namely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The following reasons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Conclusion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Finally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The last point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 c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onclusion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All in all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NON</a:t>
                      </a:r>
                      <a:r>
                        <a:rPr b="1" lang="en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VERBAL SIGNALS</a:t>
                      </a:r>
                      <a:endParaRPr b="1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Speaking more loudly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Speaking more emphatically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Movement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Moving closer to the listener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Eyes rolling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Finger wagging</a:t>
                      </a:r>
                      <a:endParaRPr sz="1200">
                        <a:solidFill>
                          <a:schemeClr val="dk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52500" y="7581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{561AEEFF-CB73-4A51-95B9-F6F13D1FDCE7}</a:tableStyleId>
              </a:tblPr>
              <a:tblGrid>
                <a:gridCol w="5867400"/>
              </a:tblGrid>
              <a:tr h="301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Additional Signals</a:t>
                      </a:r>
                      <a:endParaRPr sz="1200"/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952500" y="79468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{561AEEFF-CB73-4A51-95B9-F6F13D1FDCE7}</a:tableStyleId>
              </a:tblPr>
              <a:tblGrid>
                <a:gridCol w="2933700"/>
                <a:gridCol w="2933700"/>
              </a:tblGrid>
              <a:tr h="18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Verbal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Nonverbal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