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2cc9cba450_0_17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2cc9cba450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cc9cba450_0_38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cc9cba450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STARTED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WHAT IS OVERCOMING OBSTACLES?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200" y="146345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B5284"/>
                </a:solidFill>
              </a:rPr>
              <a:t>PROGRAM OVERVIEW</a:t>
            </a:r>
            <a:r>
              <a:rPr lang="en">
                <a:solidFill>
                  <a:srgbClr val="6B5284"/>
                </a:solidFill>
              </a:rPr>
              <a:t>………………………………………………………</a:t>
            </a:r>
            <a:r>
              <a:rPr lang="en">
                <a:solidFill>
                  <a:srgbClr val="6B5284"/>
                </a:solidFill>
              </a:rPr>
              <a:t>..</a:t>
            </a:r>
            <a:endParaRPr>
              <a:solidFill>
                <a:srgbClr val="6B5284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200" y="1863125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PART I: CREATING A POSITIVE ENVIRONMENT </a:t>
            </a:r>
            <a:endParaRPr b="1"/>
          </a:p>
        </p:txBody>
      </p:sp>
      <p:sp>
        <p:nvSpPr>
          <p:cNvPr id="60" name="Google Shape;60;p13"/>
          <p:cNvSpPr txBox="1"/>
          <p:nvPr/>
        </p:nvSpPr>
        <p:spPr>
          <a:xfrm>
            <a:off x="918200" y="30656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B5284"/>
                </a:solidFill>
              </a:rPr>
              <a:t>CONFIDENCE BUILDING</a:t>
            </a:r>
            <a:r>
              <a:rPr lang="en">
                <a:solidFill>
                  <a:srgbClr val="6B5284"/>
                </a:solidFill>
              </a:rPr>
              <a:t>……………………………………………………</a:t>
            </a:r>
            <a:endParaRPr>
              <a:solidFill>
                <a:srgbClr val="6B5284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895650" y="2263325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B5284"/>
                </a:solidFill>
              </a:rPr>
              <a:t>GETTING</a:t>
            </a:r>
            <a:r>
              <a:rPr b="1" lang="en">
                <a:solidFill>
                  <a:srgbClr val="6B5284"/>
                </a:solidFill>
              </a:rPr>
              <a:t> STARTED</a:t>
            </a:r>
            <a:r>
              <a:rPr lang="en">
                <a:solidFill>
                  <a:srgbClr val="6B5284"/>
                </a:solidFill>
              </a:rPr>
              <a:t>………………………………………………………….</a:t>
            </a:r>
            <a:endParaRPr>
              <a:solidFill>
                <a:srgbClr val="6B5284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918200" y="2578650"/>
            <a:ext cx="5981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What Is Overcoming Obstacles?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Setting Expectations</a:t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918200" y="3389588"/>
            <a:ext cx="59811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Giving and Earning Respect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Identifying</a:t>
            </a:r>
            <a:r>
              <a:rPr lang="en"/>
              <a:t> Strengths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Establishing What’s Important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Improving Well-Being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Developing Personal Power</a:t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1839575" y="734425"/>
            <a:ext cx="4527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TABLE OF CONTENTS</a:t>
            </a:r>
            <a:endParaRPr sz="2800"/>
          </a:p>
        </p:txBody>
      </p:sp>
      <p:sp>
        <p:nvSpPr>
          <p:cNvPr id="65" name="Google Shape;65;p13"/>
          <p:cNvSpPr txBox="1"/>
          <p:nvPr/>
        </p:nvSpPr>
        <p:spPr>
          <a:xfrm>
            <a:off x="994400" y="45720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PART II</a:t>
            </a:r>
            <a:r>
              <a:rPr b="1" lang="en"/>
              <a:t>:</a:t>
            </a:r>
            <a:r>
              <a:rPr b="1" lang="en"/>
              <a:t>ACQUIRING CORE SKILLS</a:t>
            </a:r>
            <a:endParaRPr b="1"/>
          </a:p>
        </p:txBody>
      </p:sp>
      <p:sp>
        <p:nvSpPr>
          <p:cNvPr id="66" name="Google Shape;66;p13"/>
          <p:cNvSpPr txBox="1"/>
          <p:nvPr/>
        </p:nvSpPr>
        <p:spPr>
          <a:xfrm>
            <a:off x="994400" y="49706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B5284"/>
                </a:solidFill>
              </a:rPr>
              <a:t>MODULE ONE: COMMUNICATION SKILLS</a:t>
            </a:r>
            <a:r>
              <a:rPr lang="en">
                <a:solidFill>
                  <a:srgbClr val="6B5284"/>
                </a:solidFill>
              </a:rPr>
              <a:t>……………………………</a:t>
            </a:r>
            <a:r>
              <a:rPr lang="en">
                <a:solidFill>
                  <a:srgbClr val="6B5284"/>
                </a:solidFill>
              </a:rPr>
              <a:t>..</a:t>
            </a:r>
            <a:r>
              <a:rPr lang="en">
                <a:solidFill>
                  <a:srgbClr val="6B5284"/>
                </a:solidFill>
              </a:rPr>
              <a:t>…</a:t>
            </a:r>
            <a:endParaRPr>
              <a:solidFill>
                <a:srgbClr val="6B5284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918200" y="5294588"/>
            <a:ext cx="59811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Understanding Nonverbal Communication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Listening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Listening Critically (two-session lesson)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Speaking Responsibly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Communicating Constructively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994400" y="64946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B5284"/>
                </a:solidFill>
              </a:rPr>
              <a:t>MODULE TWO: DECISION MAKING SKILLS.</a:t>
            </a:r>
            <a:r>
              <a:rPr lang="en">
                <a:solidFill>
                  <a:srgbClr val="6B5284"/>
                </a:solidFill>
              </a:rPr>
              <a:t>…………………………..…</a:t>
            </a:r>
            <a:endParaRPr>
              <a:solidFill>
                <a:srgbClr val="6B5284"/>
              </a:solidFill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918200" y="6818588"/>
            <a:ext cx="5981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Starting the Decision Making Process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Gathering Information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Exploring Alternatives and Considering Consequences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Making and Evaluating Decisions</a:t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994400" y="77900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B5284"/>
                </a:solidFill>
              </a:rPr>
              <a:t>MODULE THRE</a:t>
            </a:r>
            <a:r>
              <a:rPr b="1" lang="en">
                <a:solidFill>
                  <a:srgbClr val="6B5284"/>
                </a:solidFill>
              </a:rPr>
              <a:t>E</a:t>
            </a:r>
            <a:r>
              <a:rPr b="1" lang="en">
                <a:solidFill>
                  <a:srgbClr val="6B5284"/>
                </a:solidFill>
              </a:rPr>
              <a:t> SETTING AND ACHIEVING GOALS</a:t>
            </a:r>
            <a:r>
              <a:rPr lang="en">
                <a:solidFill>
                  <a:srgbClr val="6B5284"/>
                </a:solidFill>
              </a:rPr>
              <a:t>………………..…</a:t>
            </a:r>
            <a:endParaRPr>
              <a:solidFill>
                <a:srgbClr val="6B5284"/>
              </a:solidFill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918200" y="8113988"/>
            <a:ext cx="59811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Identifying Goals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Setting Priorities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Developing a </a:t>
            </a:r>
            <a:r>
              <a:rPr lang="en"/>
              <a:t>Positive</a:t>
            </a:r>
            <a:r>
              <a:rPr lang="en"/>
              <a:t> Attitude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Accessing Resources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Learning to Be Assertive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4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79" name="Google Shape;79;p14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STARTED | WHAT IS OVERCOMING OBSTACLES?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918200" y="1558325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PART III: DEVELOPING RELATED SKILLS </a:t>
            </a:r>
            <a:endParaRPr b="1"/>
          </a:p>
        </p:txBody>
      </p:sp>
      <p:sp>
        <p:nvSpPr>
          <p:cNvPr id="81" name="Google Shape;81;p14"/>
          <p:cNvSpPr txBox="1"/>
          <p:nvPr/>
        </p:nvSpPr>
        <p:spPr>
          <a:xfrm>
            <a:off x="918200" y="30656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B5284"/>
                </a:solidFill>
              </a:rPr>
              <a:t>MODULE FIVE: PROBLEM SOLVING….</a:t>
            </a:r>
            <a:r>
              <a:rPr b="1" lang="en">
                <a:solidFill>
                  <a:srgbClr val="6B5284"/>
                </a:solidFill>
              </a:rPr>
              <a:t>……………………………………</a:t>
            </a:r>
            <a:endParaRPr b="1">
              <a:solidFill>
                <a:srgbClr val="6B5284"/>
              </a:solidFill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895650" y="1882325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B5284"/>
                </a:solidFill>
              </a:rPr>
              <a:t>MODULE FOUR: RESOLVING CONFLICTS….</a:t>
            </a:r>
            <a:r>
              <a:rPr b="1" lang="en">
                <a:solidFill>
                  <a:srgbClr val="6B5284"/>
                </a:solidFill>
              </a:rPr>
              <a:t>…………………………….</a:t>
            </a:r>
            <a:endParaRPr b="1">
              <a:solidFill>
                <a:srgbClr val="6B5284"/>
              </a:solidFill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842000" y="2121450"/>
            <a:ext cx="5981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Introducing Conflict Resolution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Managing Anger in Conflict Situations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Creating a Win-Win Situation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Resolving Conflict</a:t>
            </a:r>
            <a:endParaRPr/>
          </a:p>
        </p:txBody>
      </p:sp>
      <p:sp>
        <p:nvSpPr>
          <p:cNvPr id="84" name="Google Shape;84;p14"/>
          <p:cNvSpPr txBox="1"/>
          <p:nvPr/>
        </p:nvSpPr>
        <p:spPr>
          <a:xfrm>
            <a:off x="918200" y="3389588"/>
            <a:ext cx="5981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Problem Solving Techniques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Problem Solving in School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Problem Solving on the Job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Problem Solving at Home</a:t>
            </a:r>
            <a:endParaRPr/>
          </a:p>
        </p:txBody>
      </p:sp>
      <p:sp>
        <p:nvSpPr>
          <p:cNvPr id="85" name="Google Shape;85;p14"/>
          <p:cNvSpPr txBox="1"/>
          <p:nvPr/>
        </p:nvSpPr>
        <p:spPr>
          <a:xfrm>
            <a:off x="1839575" y="734425"/>
            <a:ext cx="45273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TABLE OF CONTENTS</a:t>
            </a:r>
            <a:endParaRPr sz="2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(CONTINUED)</a:t>
            </a:r>
            <a:endParaRPr/>
          </a:p>
        </p:txBody>
      </p:sp>
      <p:sp>
        <p:nvSpPr>
          <p:cNvPr id="86" name="Google Shape;86;p14"/>
          <p:cNvSpPr txBox="1"/>
          <p:nvPr/>
        </p:nvSpPr>
        <p:spPr>
          <a:xfrm>
            <a:off x="918200" y="43610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B5284"/>
                </a:solidFill>
              </a:rPr>
              <a:t>MODULE SIX: SKILLS FOR SCHOOL AND BEYOND…</a:t>
            </a:r>
            <a:r>
              <a:rPr b="1" lang="en">
                <a:solidFill>
                  <a:srgbClr val="6B5284"/>
                </a:solidFill>
              </a:rPr>
              <a:t>..</a:t>
            </a:r>
            <a:r>
              <a:rPr b="1" lang="en">
                <a:solidFill>
                  <a:srgbClr val="6B5284"/>
                </a:solidFill>
              </a:rPr>
              <a:t>……………..…</a:t>
            </a:r>
            <a:endParaRPr b="1">
              <a:solidFill>
                <a:srgbClr val="6B5284"/>
              </a:solidFill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918200" y="4685000"/>
            <a:ext cx="60573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Identifying</a:t>
            </a:r>
            <a:r>
              <a:rPr lang="en"/>
              <a:t> Your Learning Style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Managing Your Time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Reading, Listening, and Note Taking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Writing Reports and Presenting to an Audience (two-session lesson)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Preparing for Tests and Exams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Managing</a:t>
            </a:r>
            <a:r>
              <a:rPr lang="en"/>
              <a:t> Stress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4"/>
          <p:cNvSpPr txBox="1"/>
          <p:nvPr/>
        </p:nvSpPr>
        <p:spPr>
          <a:xfrm>
            <a:off x="994400" y="6037400"/>
            <a:ext cx="6549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B5284"/>
                </a:solidFill>
              </a:rPr>
              <a:t>MODULE SEVEN: A GAME PLAN FOR COLLEGE/HIGHER EDUCATION…….</a:t>
            </a:r>
            <a:endParaRPr>
              <a:solidFill>
                <a:srgbClr val="6B5284"/>
              </a:solidFill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918200" y="6361400"/>
            <a:ext cx="68541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Assessing Your Talents and Interests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Determining the Training and Education You’ll Need (two-session lesson)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Choosing the Right Place: Colleges, Universities, and Technical Schools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Applying to Colleges, Universities, and Technical Schools (two-session lesson)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Discovering Money: Scholarships, Grants, and Loans</a:t>
            </a:r>
            <a:endParaRPr/>
          </a:p>
        </p:txBody>
      </p:sp>
      <p:sp>
        <p:nvSpPr>
          <p:cNvPr id="90" name="Google Shape;90;p14"/>
          <p:cNvSpPr txBox="1"/>
          <p:nvPr/>
        </p:nvSpPr>
        <p:spPr>
          <a:xfrm>
            <a:off x="994400" y="74852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B5284"/>
                </a:solidFill>
              </a:rPr>
              <a:t>MODULE EIGHT: A GAME PLAN FOR WORK…………………</a:t>
            </a:r>
            <a:r>
              <a:rPr b="1" lang="en">
                <a:solidFill>
                  <a:srgbClr val="6B5284"/>
                </a:solidFill>
              </a:rPr>
              <a:t>…………..</a:t>
            </a:r>
            <a:endParaRPr b="1">
              <a:solidFill>
                <a:srgbClr val="6B5284"/>
              </a:solidFill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918200" y="7809188"/>
            <a:ext cx="59811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Working Toward Your Goals (two-session lesson)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Exploring Job Possibilities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Looking for a Job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Networking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Preparing a Resume (two-session lesson)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Making Contacts (two-session lesson)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5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99" name="Google Shape;99;p15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STARTED | WHAT IS OVERCOMING OBSTACLES?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918200" y="29894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B5284"/>
                </a:solidFill>
              </a:rPr>
              <a:t>MODULE TEN: ON-THE-JOB SKILLS…………….…………………………</a:t>
            </a:r>
            <a:endParaRPr b="1">
              <a:solidFill>
                <a:srgbClr val="6B5284"/>
              </a:solidFill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895650" y="1501325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B5284"/>
                </a:solidFill>
              </a:rPr>
              <a:t>MODULE NINE: GETTING THE JOB……………………………………….</a:t>
            </a:r>
            <a:endParaRPr b="1">
              <a:solidFill>
                <a:srgbClr val="6B5284"/>
              </a:solidFill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842000" y="1816650"/>
            <a:ext cx="59811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Completing Applications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Preparing for an Interview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Interviewing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Following the Interview (two-session lesson)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Responding to a Job Offer</a:t>
            </a:r>
            <a:endParaRPr/>
          </a:p>
        </p:txBody>
      </p:sp>
      <p:sp>
        <p:nvSpPr>
          <p:cNvPr id="103" name="Google Shape;103;p15"/>
          <p:cNvSpPr txBox="1"/>
          <p:nvPr/>
        </p:nvSpPr>
        <p:spPr>
          <a:xfrm>
            <a:off x="842000" y="3313388"/>
            <a:ext cx="59811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Developing a Positive Work Ethic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Working with Others (two-session lesson)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Communicating on the Job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Managing Time, Money, and People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Advancing on the Job</a:t>
            </a:r>
            <a:endParaRPr/>
          </a:p>
        </p:txBody>
      </p:sp>
      <p:sp>
        <p:nvSpPr>
          <p:cNvPr id="104" name="Google Shape;104;p15"/>
          <p:cNvSpPr txBox="1"/>
          <p:nvPr/>
        </p:nvSpPr>
        <p:spPr>
          <a:xfrm>
            <a:off x="1839575" y="734425"/>
            <a:ext cx="45273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TABLE OF CONTENTS</a:t>
            </a:r>
            <a:endParaRPr sz="2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(CONTINUED)</a:t>
            </a:r>
            <a:endParaRPr/>
          </a:p>
        </p:txBody>
      </p:sp>
      <p:sp>
        <p:nvSpPr>
          <p:cNvPr id="105" name="Google Shape;105;p15"/>
          <p:cNvSpPr txBox="1"/>
          <p:nvPr/>
        </p:nvSpPr>
        <p:spPr>
          <a:xfrm>
            <a:off x="918200" y="44372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B5284"/>
                </a:solidFill>
              </a:rPr>
              <a:t>MODULE ELEVEN: MANAGING YOUR LIFE……………..……………..…</a:t>
            </a:r>
            <a:endParaRPr b="1">
              <a:solidFill>
                <a:srgbClr val="6B5284"/>
              </a:solidFill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842000" y="4761200"/>
            <a:ext cx="60573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Managing Your Finances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Making a Budget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Understanding Advertising and Mass Media (two-session lesson)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Becoming a Responsible Citizen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Nurturing the Development of Young Children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5"/>
          <p:cNvSpPr txBox="1"/>
          <p:nvPr/>
        </p:nvSpPr>
        <p:spPr>
          <a:xfrm>
            <a:off x="842000" y="6590000"/>
            <a:ext cx="68541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Introduction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Getting Started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Designing a Plan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Finalizing the Action Plan and Getting Approval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Taking Action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Assessment</a:t>
            </a:r>
            <a:endParaRPr/>
          </a:p>
        </p:txBody>
      </p:sp>
      <p:sp>
        <p:nvSpPr>
          <p:cNvPr id="108" name="Google Shape;108;p15"/>
          <p:cNvSpPr txBox="1"/>
          <p:nvPr/>
        </p:nvSpPr>
        <p:spPr>
          <a:xfrm>
            <a:off x="918200" y="5977925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PART IV: DEMONSTRATING THE SKILLS </a:t>
            </a:r>
            <a:endParaRPr b="1"/>
          </a:p>
        </p:txBody>
      </p:sp>
      <p:sp>
        <p:nvSpPr>
          <p:cNvPr id="109" name="Google Shape;109;p15"/>
          <p:cNvSpPr txBox="1"/>
          <p:nvPr/>
        </p:nvSpPr>
        <p:spPr>
          <a:xfrm>
            <a:off x="918200" y="626600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B5284"/>
                </a:solidFill>
              </a:rPr>
              <a:t>SERVICE LEARNING……………………………</a:t>
            </a:r>
            <a:r>
              <a:rPr b="1" lang="en">
                <a:solidFill>
                  <a:srgbClr val="6B5284"/>
                </a:solidFill>
              </a:rPr>
              <a:t>..</a:t>
            </a:r>
            <a:r>
              <a:rPr b="1" lang="en">
                <a:solidFill>
                  <a:srgbClr val="6B5284"/>
                </a:solidFill>
              </a:rPr>
              <a:t>…………..……………..…</a:t>
            </a:r>
            <a:endParaRPr b="1">
              <a:solidFill>
                <a:srgbClr val="6B5284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