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50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 rot="-5400000">
            <a:off x="-1037973" y="8388257"/>
            <a:ext cx="28089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5" name="Google Shape;55;p13"/>
          <p:cNvSpPr txBox="1"/>
          <p:nvPr/>
        </p:nvSpPr>
        <p:spPr>
          <a:xfrm>
            <a:off x="953010" y="710050"/>
            <a:ext cx="59991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1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SERVICE LEARNING GUIDE AND CHECKLIST</a:t>
            </a:r>
            <a:endParaRPr sz="3150"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009CDF"/>
          </a:solidFill>
          <a:ln cap="flat" cmpd="sng" w="9525">
            <a:solidFill>
              <a:srgbClr val="009CD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1321050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SERVICE LEARNING</a:t>
            </a:r>
            <a:r>
              <a:rPr b="1" lang="en" sz="1100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 | ACTIVITY SHEET</a:t>
            </a:r>
            <a:endParaRPr b="1" sz="1100">
              <a:solidFill>
                <a:srgbClr val="FFFFFF"/>
              </a:solidFill>
              <a:latin typeface="Lato"/>
              <a:ea typeface="Lato"/>
              <a:cs typeface="Lato"/>
              <a:sym typeface="Lato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020325" y="1766100"/>
            <a:ext cx="6836100" cy="772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Choosing a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“service learning” for students.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Motivate and inspire students to get involved.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choose a project topic.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Creating an Action Plan and Preparing for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Define “action plan” and explain why one should be made.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information should be included in the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Familiarize students with different ways to find information on service learning.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research efforts.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sign project contracts.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Organize students’ work efforts by forming project teams or work groups.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write an action plan.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Assist students with the creation of a project timeline/work flowchart.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submit the plan for approval from those who must okay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Prepare students to make presentations about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refine their action plan, if necessary.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Guide students as they follow the steps outlined in their action plan in order to prepare for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importance of and methods for tracking students’ progress as they work to complete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the concept and importance of having a strong work ethic.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special considerations that students may face while working on the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Carrying Out the Project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Remind students to check and double-check to ensure that they have completed all the work for their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Help students brainstorm last-minute project issues. 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walk through the project and create an agenda for the day of the 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pr</a:t>
            </a:r>
            <a:r>
              <a:rPr lang="en" sz="1150">
                <a:latin typeface="Lato"/>
                <a:ea typeface="Lato"/>
                <a:cs typeface="Lato"/>
                <a:sym typeface="Lato"/>
              </a:rPr>
              <a:t>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Support students as they complete their service learning project.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Celebrate.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50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50">
                <a:latin typeface="Lato"/>
                <a:ea typeface="Lato"/>
                <a:cs typeface="Lato"/>
                <a:sym typeface="Lato"/>
              </a:rPr>
              <a:t>Self-Assessment and Public Assessment</a:t>
            </a:r>
            <a:endParaRPr b="1"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self-assessment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self-assessment of their project work.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is and why it is useful.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Explain what a public assessment should include.</a:t>
            </a:r>
            <a:endParaRPr sz="1150">
              <a:latin typeface="Lato"/>
              <a:ea typeface="Lato"/>
              <a:cs typeface="Lato"/>
              <a:sym typeface="Lato"/>
            </a:endParaRPr>
          </a:p>
          <a:p>
            <a:pPr indent="-301625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50"/>
              <a:buFont typeface="Lato"/>
              <a:buChar char="❏"/>
            </a:pPr>
            <a:r>
              <a:rPr lang="en" sz="1150">
                <a:latin typeface="Lato"/>
                <a:ea typeface="Lato"/>
                <a:cs typeface="Lato"/>
                <a:sym typeface="Lato"/>
              </a:rPr>
              <a:t>Have students complete a public assessment of their work.</a:t>
            </a:r>
            <a:endParaRPr sz="1200">
              <a:latin typeface="Lato"/>
              <a:ea typeface="Lato"/>
              <a:cs typeface="Lato"/>
              <a:sym typeface="La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