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71980" l="65649" r="8313" t="0"/>
          <a:stretch/>
        </p:blipFill>
        <p:spPr>
          <a:xfrm rot="-5400000">
            <a:off x="1347450" y="1140799"/>
            <a:ext cx="1616900" cy="22316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2900075" y="4629275"/>
            <a:ext cx="3357300" cy="1225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188200" y="240177"/>
            <a:ext cx="7740300" cy="254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1188200" y="197025"/>
            <a:ext cx="774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RESOLVING CONFLICTS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RESOLVING CONFLICTS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652750" y="810600"/>
            <a:ext cx="47529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COVER ALL BASES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4">
            <a:alphaModFix/>
          </a:blip>
          <a:srcRect b="0" l="40626" r="40054" t="9276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1605700" y="1922550"/>
            <a:ext cx="1100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latin typeface="Lato"/>
                <a:ea typeface="Lato"/>
                <a:cs typeface="Lato"/>
                <a:sym typeface="Lato"/>
              </a:rPr>
              <a:t>Negative Conflict</a:t>
            </a:r>
            <a:endParaRPr b="1" i="1" sz="18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7292100" y="2660550"/>
            <a:ext cx="920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These are the emotions I feel in a situation where there is CONFLICT.</a:t>
            </a:r>
            <a:endParaRPr i="1" sz="10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3263868" y="1770900"/>
            <a:ext cx="54090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5961877" y="1750511"/>
            <a:ext cx="3300" cy="1083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3263868" y="2834455"/>
            <a:ext cx="54090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8655359" y="1777123"/>
            <a:ext cx="4200" cy="33735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1521850" y="3575200"/>
            <a:ext cx="57669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 flipH="1">
            <a:off x="7284743" y="2853400"/>
            <a:ext cx="1200" cy="2297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1543100" y="5852325"/>
            <a:ext cx="53556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 rot="10800000">
            <a:off x="7271484" y="5151025"/>
            <a:ext cx="1401300" cy="63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1557250" y="6912500"/>
            <a:ext cx="53481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 rot="10800000">
            <a:off x="2894950" y="4629275"/>
            <a:ext cx="33765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2898875" y="3588750"/>
            <a:ext cx="0" cy="22545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4196496" y="5839811"/>
            <a:ext cx="0" cy="1097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5" name="Google Shape;75;p13"/>
          <p:cNvPicPr preferRelativeResize="0"/>
          <p:nvPr/>
        </p:nvPicPr>
        <p:blipFill rotWithShape="1">
          <a:blip r:embed="rId3">
            <a:alphaModFix/>
          </a:blip>
          <a:srcRect b="487" l="1758" r="74765" t="75249"/>
          <a:stretch/>
        </p:blipFill>
        <p:spPr>
          <a:xfrm rot="-5400000">
            <a:off x="7196563" y="5424512"/>
            <a:ext cx="1531976" cy="2030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6" name="Google Shape;76;p13"/>
          <p:cNvCxnSpPr/>
          <p:nvPr/>
        </p:nvCxnSpPr>
        <p:spPr>
          <a:xfrm>
            <a:off x="6264850" y="4608025"/>
            <a:ext cx="0" cy="1253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1541113" y="3564053"/>
            <a:ext cx="0" cy="3365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8" name="Google Shape;78;p13"/>
          <p:cNvSpPr txBox="1"/>
          <p:nvPr/>
        </p:nvSpPr>
        <p:spPr>
          <a:xfrm>
            <a:off x="7031925" y="6109900"/>
            <a:ext cx="1880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Positive</a:t>
            </a:r>
            <a:r>
              <a:rPr b="1" i="1" lang="en"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Resolution</a:t>
            </a:r>
            <a:endParaRPr b="1" i="1" sz="1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271700" y="1793095"/>
            <a:ext cx="2751900" cy="10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1. GET CONTROL OF YOURSELF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64465" lvl="0" marL="320040" rtl="0" algn="l"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Take three deep breaths and/or use other relaxation techniques.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64465" lvl="0" marL="320040" rtl="0" algn="l"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Relax and think.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50">
                <a:latin typeface="Lato"/>
                <a:ea typeface="Lato"/>
                <a:cs typeface="Lato"/>
                <a:sym typeface="Lato"/>
              </a:rPr>
              <a:t>Chill out!</a:t>
            </a:r>
            <a:endParaRPr i="1" sz="1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5985600" y="1770375"/>
            <a:ext cx="2669700" cy="10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2</a:t>
            </a:r>
            <a:r>
              <a:rPr lang="en" sz="1150">
                <a:latin typeface="Lato"/>
                <a:ea typeface="Lato"/>
                <a:cs typeface="Lato"/>
                <a:sym typeface="Lato"/>
              </a:rPr>
              <a:t>. IDENTIFY YOUR FEELINGS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64465" lvl="0" marL="320040" rtl="0" algn="l"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What exactly is causing your anger?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64465" lvl="0" marL="320040" rtl="0" algn="l"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Why?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50">
                <a:latin typeface="Lato"/>
                <a:ea typeface="Lato"/>
                <a:cs typeface="Lato"/>
                <a:sym typeface="Lato"/>
              </a:rPr>
              <a:t>Focus</a:t>
            </a:r>
            <a:r>
              <a:rPr i="1" lang="en" sz="1150">
                <a:latin typeface="Lato"/>
                <a:ea typeface="Lato"/>
                <a:cs typeface="Lato"/>
                <a:sym typeface="Lato"/>
              </a:rPr>
              <a:t>!</a:t>
            </a:r>
            <a:endParaRPr i="1" sz="1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7304900" y="2880900"/>
            <a:ext cx="1323900" cy="21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3. DEFINE THE PROBLEM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64465" lvl="0" marL="1371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 is really the problem here?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64465" lvl="0" marL="1371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Who is involved?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Get the facts!</a:t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2898875" y="3575200"/>
            <a:ext cx="4372500" cy="10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4</a:t>
            </a:r>
            <a:r>
              <a:rPr lang="en" sz="1150">
                <a:latin typeface="Lato"/>
                <a:ea typeface="Lato"/>
                <a:cs typeface="Lato"/>
                <a:sym typeface="Lato"/>
              </a:rPr>
              <a:t>. DECIDE WHAT TO DO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Consider the pros and cons of these options: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64465" lvl="0" marL="320040" rtl="0" algn="l"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Continue</a:t>
            </a:r>
            <a:r>
              <a:rPr lang="en" sz="1150">
                <a:latin typeface="Lato"/>
                <a:ea typeface="Lato"/>
                <a:cs typeface="Lato"/>
                <a:sym typeface="Lato"/>
              </a:rPr>
              <a:t> to work toward a resolution.   </a:t>
            </a:r>
            <a:r>
              <a:rPr b="1"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•</a:t>
            </a:r>
            <a:r>
              <a:rPr b="1" lang="en" sz="900">
                <a:solidFill>
                  <a:schemeClr val="dk1"/>
                </a:solidFill>
              </a:rPr>
              <a:t> </a:t>
            </a: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Walk away!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5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50">
                <a:latin typeface="Lato"/>
                <a:ea typeface="Lato"/>
                <a:cs typeface="Lato"/>
                <a:sym typeface="Lato"/>
              </a:rPr>
              <a:t>Think</a:t>
            </a:r>
            <a:r>
              <a:rPr i="1" lang="en" sz="1150">
                <a:latin typeface="Lato"/>
                <a:ea typeface="Lato"/>
                <a:cs typeface="Lato"/>
                <a:sym typeface="Lato"/>
              </a:rPr>
              <a:t>!</a:t>
            </a:r>
            <a:endParaRPr i="1" sz="1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1558650" y="3564050"/>
            <a:ext cx="1401300" cy="21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</a:t>
            </a:r>
            <a:r>
              <a:rPr lang="en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r>
              <a:rPr lang="en"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COMMUNICATE</a:t>
            </a:r>
            <a:endParaRPr sz="1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64465" lvl="0" marL="1371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 assertive.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64465" lvl="0" marL="1371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 respectful.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64465" lvl="0" marL="1371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Say what you mean to say.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64465" lvl="0" marL="1371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Start with “I,”  not “you.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Focus</a:t>
            </a:r>
            <a:r>
              <a:rPr i="1"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!</a:t>
            </a: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1599125" y="5880720"/>
            <a:ext cx="26697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6</a:t>
            </a:r>
            <a:r>
              <a:rPr lang="en" sz="1150">
                <a:latin typeface="Lato"/>
                <a:ea typeface="Lato"/>
                <a:cs typeface="Lato"/>
                <a:sym typeface="Lato"/>
              </a:rPr>
              <a:t>. LISTEN TO THE OTHER SIDE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64465" lvl="0" marL="13716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Don’t interrupt!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64465" lvl="0" marL="13716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Concentrate on and think about what is being said.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50">
                <a:latin typeface="Lato"/>
                <a:ea typeface="Lato"/>
                <a:cs typeface="Lato"/>
                <a:sym typeface="Lato"/>
              </a:rPr>
              <a:t>Stay calm</a:t>
            </a:r>
            <a:r>
              <a:rPr i="1" lang="en" sz="1150">
                <a:latin typeface="Lato"/>
                <a:ea typeface="Lato"/>
                <a:cs typeface="Lato"/>
                <a:sym typeface="Lato"/>
              </a:rPr>
              <a:t>!</a:t>
            </a:r>
            <a:endParaRPr i="1" sz="1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224814" y="5838250"/>
            <a:ext cx="2751900" cy="11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7</a:t>
            </a:r>
            <a:r>
              <a:rPr lang="en" sz="1150">
                <a:latin typeface="Lato"/>
                <a:ea typeface="Lato"/>
                <a:cs typeface="Lato"/>
                <a:sym typeface="Lato"/>
              </a:rPr>
              <a:t>. LOOK FOR A WIN-WIN RESULT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64465" lvl="0" marL="1371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This is not a game! Nobody needs to lose. 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164465" lvl="0" marL="13716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0"/>
              <a:buFont typeface="Lato"/>
              <a:buChar char="●"/>
            </a:pPr>
            <a:r>
              <a:rPr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Use your problem solving skills.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Think!</a:t>
            </a:r>
            <a:endParaRPr sz="11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86" name="Google Shape;86;p13"/>
          <p:cNvCxnSpPr/>
          <p:nvPr/>
        </p:nvCxnSpPr>
        <p:spPr>
          <a:xfrm>
            <a:off x="5301725" y="2682700"/>
            <a:ext cx="12315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7" name="Google Shape;87;p13"/>
          <p:cNvCxnSpPr/>
          <p:nvPr/>
        </p:nvCxnSpPr>
        <p:spPr>
          <a:xfrm>
            <a:off x="8529475" y="2668550"/>
            <a:ext cx="0" cy="509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8" name="Google Shape;88;p13"/>
          <p:cNvCxnSpPr/>
          <p:nvPr/>
        </p:nvCxnSpPr>
        <p:spPr>
          <a:xfrm rot="10800000">
            <a:off x="6830750" y="4112550"/>
            <a:ext cx="587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9" name="Google Shape;89;p13"/>
          <p:cNvCxnSpPr/>
          <p:nvPr/>
        </p:nvCxnSpPr>
        <p:spPr>
          <a:xfrm>
            <a:off x="6342250" y="4247025"/>
            <a:ext cx="990900" cy="1550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0" name="Google Shape;90;p13"/>
          <p:cNvCxnSpPr/>
          <p:nvPr/>
        </p:nvCxnSpPr>
        <p:spPr>
          <a:xfrm rot="10800000">
            <a:off x="2702299" y="4498525"/>
            <a:ext cx="5874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1" name="Google Shape;91;p13"/>
          <p:cNvCxnSpPr/>
          <p:nvPr/>
        </p:nvCxnSpPr>
        <p:spPr>
          <a:xfrm>
            <a:off x="1730900" y="5507260"/>
            <a:ext cx="0" cy="5097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2" name="Google Shape;92;p13"/>
          <p:cNvCxnSpPr/>
          <p:nvPr/>
        </p:nvCxnSpPr>
        <p:spPr>
          <a:xfrm>
            <a:off x="3593725" y="6766950"/>
            <a:ext cx="990000" cy="36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3" name="Google Shape;93;p13"/>
          <p:cNvCxnSpPr/>
          <p:nvPr/>
        </p:nvCxnSpPr>
        <p:spPr>
          <a:xfrm flipH="1" rot="10800000">
            <a:off x="6391800" y="6389700"/>
            <a:ext cx="554100" cy="21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