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71712D0-7592-4FDF-9628-6F28F1F3A42A}">
  <a:tblStyle styleId="{C71712D0-7592-4FDF-9628-6F28F1F3A42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5" name="Google Shape;55;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6" name="Google Shape;56;p13"/>
          <p:cNvSpPr/>
          <p:nvPr/>
        </p:nvSpPr>
        <p:spPr>
          <a:xfrm>
            <a:off x="918150" y="310800"/>
            <a:ext cx="5981100" cy="266400"/>
          </a:xfrm>
          <a:prstGeom prst="rect">
            <a:avLst/>
          </a:prstGeom>
          <a:solidFill>
            <a:srgbClr val="009CDF"/>
          </a:solidFill>
          <a:ln cap="flat" cmpd="sng" w="9525">
            <a:solidFill>
              <a:srgbClr val="009CD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rgbClr val="FFFFFF"/>
                </a:solidFill>
                <a:latin typeface="Lato"/>
                <a:ea typeface="Lato"/>
                <a:cs typeface="Lato"/>
                <a:sym typeface="Lato"/>
              </a:rPr>
              <a:t>GOAL SETTING | </a:t>
            </a:r>
            <a:r>
              <a:rPr b="1" lang="en" sz="1100">
                <a:solidFill>
                  <a:srgbClr val="FFFFFF"/>
                </a:solidFill>
                <a:latin typeface="Lato"/>
                <a:ea typeface="Lato"/>
                <a:cs typeface="Lato"/>
                <a:sym typeface="Lato"/>
              </a:rPr>
              <a:t>DEFINING</a:t>
            </a:r>
            <a:r>
              <a:rPr b="1" lang="en" sz="1100">
                <a:solidFill>
                  <a:srgbClr val="FFFFFF"/>
                </a:solidFill>
                <a:latin typeface="Lato"/>
                <a:ea typeface="Lato"/>
                <a:cs typeface="Lato"/>
                <a:sym typeface="Lato"/>
              </a:rPr>
              <a:t> GOALS</a:t>
            </a:r>
            <a:endParaRPr b="1" sz="1100">
              <a:solidFill>
                <a:srgbClr val="FFFFFF"/>
              </a:solidFill>
              <a:latin typeface="Lato"/>
              <a:ea typeface="Lato"/>
              <a:cs typeface="Lato"/>
              <a:sym typeface="Lato"/>
            </a:endParaRPr>
          </a:p>
        </p:txBody>
      </p:sp>
      <p:sp>
        <p:nvSpPr>
          <p:cNvPr id="58" name="Google Shape;58;p13"/>
          <p:cNvSpPr txBox="1"/>
          <p:nvPr/>
        </p:nvSpPr>
        <p:spPr>
          <a:xfrm>
            <a:off x="1158000" y="878088"/>
            <a:ext cx="5456400" cy="700200"/>
          </a:xfrm>
          <a:prstGeom prst="rect">
            <a:avLst/>
          </a:prstGeom>
          <a:noFill/>
          <a:ln>
            <a:noFill/>
          </a:ln>
        </p:spPr>
        <p:txBody>
          <a:bodyPr anchorCtr="0" anchor="ctr" bIns="91425" lIns="91425" spcFirstLastPara="1" rIns="91425" wrap="square" tIns="91425">
            <a:spAutoFit/>
          </a:bodyPr>
          <a:lstStyle/>
          <a:p>
            <a:pPr indent="0" lvl="0" marL="0" rtl="0" algn="ctr">
              <a:lnSpc>
                <a:spcPct val="115000"/>
              </a:lnSpc>
              <a:spcBef>
                <a:spcPts val="500"/>
              </a:spcBef>
              <a:spcAft>
                <a:spcPts val="0"/>
              </a:spcAft>
              <a:buNone/>
            </a:pPr>
            <a:r>
              <a:rPr lang="en" sz="3350">
                <a:latin typeface="Lato"/>
                <a:ea typeface="Lato"/>
                <a:cs typeface="Lato"/>
                <a:sym typeface="Lato"/>
              </a:rPr>
              <a:t>VALID GOALS</a:t>
            </a:r>
            <a:endParaRPr sz="4200">
              <a:latin typeface="Lato"/>
              <a:ea typeface="Lato"/>
              <a:cs typeface="Lato"/>
              <a:sym typeface="Lato"/>
            </a:endParaRPr>
          </a:p>
        </p:txBody>
      </p:sp>
      <p:sp>
        <p:nvSpPr>
          <p:cNvPr id="59" name="Google Shape;59;p13"/>
          <p:cNvSpPr txBox="1"/>
          <p:nvPr/>
        </p:nvSpPr>
        <p:spPr>
          <a:xfrm>
            <a:off x="918150" y="1637713"/>
            <a:ext cx="5981100" cy="581700"/>
          </a:xfrm>
          <a:prstGeom prst="rect">
            <a:avLst/>
          </a:prstGeom>
          <a:noFill/>
          <a:ln>
            <a:noFill/>
          </a:ln>
        </p:spPr>
        <p:txBody>
          <a:bodyPr anchorCtr="0" anchor="t" bIns="91425" lIns="91425" spcFirstLastPara="1" rIns="91425" wrap="square" tIns="91425">
            <a:spAutoFit/>
          </a:bodyPr>
          <a:lstStyle/>
          <a:p>
            <a:pPr indent="0" lvl="0" marL="114300" rtl="0" algn="just">
              <a:lnSpc>
                <a:spcPct val="115000"/>
              </a:lnSpc>
              <a:spcBef>
                <a:spcPts val="0"/>
              </a:spcBef>
              <a:spcAft>
                <a:spcPts val="0"/>
              </a:spcAft>
              <a:buNone/>
            </a:pPr>
            <a:r>
              <a:rPr b="1" lang="en" sz="1200">
                <a:solidFill>
                  <a:schemeClr val="dk1"/>
                </a:solidFill>
                <a:latin typeface="Lato"/>
                <a:ea typeface="Lato"/>
                <a:cs typeface="Lato"/>
                <a:sym typeface="Lato"/>
              </a:rPr>
              <a:t>List three goals in the left column. Evaluate them, one by one, by answering yes or no to each question. If the answer “no” ever occurs, revise the goal to make it valid.</a:t>
            </a:r>
            <a:endParaRPr/>
          </a:p>
        </p:txBody>
      </p:sp>
      <p:pic>
        <p:nvPicPr>
          <p:cNvPr id="60" name="Google Shape;60;p13"/>
          <p:cNvPicPr preferRelativeResize="0"/>
          <p:nvPr/>
        </p:nvPicPr>
        <p:blipFill>
          <a:blip r:embed="rId4">
            <a:alphaModFix/>
          </a:blip>
          <a:stretch>
            <a:fillRect/>
          </a:stretch>
        </p:blipFill>
        <p:spPr>
          <a:xfrm>
            <a:off x="5383367" y="2453313"/>
            <a:ext cx="1618675" cy="1115900"/>
          </a:xfrm>
          <a:prstGeom prst="rect">
            <a:avLst/>
          </a:prstGeom>
          <a:noFill/>
          <a:ln>
            <a:noFill/>
          </a:ln>
        </p:spPr>
      </p:pic>
      <p:pic>
        <p:nvPicPr>
          <p:cNvPr id="61" name="Google Shape;61;p13"/>
          <p:cNvPicPr preferRelativeResize="0"/>
          <p:nvPr/>
        </p:nvPicPr>
        <p:blipFill>
          <a:blip r:embed="rId4">
            <a:alphaModFix/>
          </a:blip>
          <a:stretch>
            <a:fillRect/>
          </a:stretch>
        </p:blipFill>
        <p:spPr>
          <a:xfrm>
            <a:off x="1003488" y="2444746"/>
            <a:ext cx="1618668" cy="1115900"/>
          </a:xfrm>
          <a:prstGeom prst="rect">
            <a:avLst/>
          </a:prstGeom>
          <a:noFill/>
          <a:ln>
            <a:noFill/>
          </a:ln>
        </p:spPr>
      </p:pic>
      <p:graphicFrame>
        <p:nvGraphicFramePr>
          <p:cNvPr id="62" name="Google Shape;62;p13"/>
          <p:cNvGraphicFramePr/>
          <p:nvPr/>
        </p:nvGraphicFramePr>
        <p:xfrm>
          <a:off x="975000" y="3585621"/>
          <a:ext cx="3000000" cy="3000000"/>
        </p:xfrm>
        <a:graphic>
          <a:graphicData uri="http://schemas.openxmlformats.org/drawingml/2006/table">
            <a:tbl>
              <a:tblPr>
                <a:noFill/>
                <a:tableStyleId>{C71712D0-7592-4FDF-9628-6F28F1F3A42A}</a:tableStyleId>
              </a:tblPr>
              <a:tblGrid>
                <a:gridCol w="1691650"/>
                <a:gridCol w="680350"/>
                <a:gridCol w="680350"/>
                <a:gridCol w="680350"/>
                <a:gridCol w="680350"/>
                <a:gridCol w="1612725"/>
              </a:tblGrid>
              <a:tr h="1859975">
                <a:tc>
                  <a:txBody>
                    <a:bodyPr/>
                    <a:lstStyle/>
                    <a:p>
                      <a:pPr indent="0" lvl="0" marL="0" rtl="0" algn="l">
                        <a:spcBef>
                          <a:spcPts val="0"/>
                        </a:spcBef>
                        <a:spcAft>
                          <a:spcPts val="0"/>
                        </a:spcAft>
                        <a:buNone/>
                      </a:pPr>
                      <a:r>
                        <a:rPr b="1" lang="en">
                          <a:latin typeface="Lato"/>
                          <a:ea typeface="Lato"/>
                          <a:cs typeface="Lato"/>
                          <a:sym typeface="Lato"/>
                        </a:rPr>
                        <a:t>1.</a:t>
                      </a:r>
                      <a:endParaRPr b="1">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59975">
                <a:tc>
                  <a:txBody>
                    <a:bodyPr/>
                    <a:lstStyle/>
                    <a:p>
                      <a:pPr indent="0" lvl="0" marL="0" rtl="0" algn="l">
                        <a:spcBef>
                          <a:spcPts val="0"/>
                        </a:spcBef>
                        <a:spcAft>
                          <a:spcPts val="0"/>
                        </a:spcAft>
                        <a:buNone/>
                      </a:pPr>
                      <a:r>
                        <a:rPr b="1" lang="en">
                          <a:latin typeface="Lato"/>
                          <a:ea typeface="Lato"/>
                          <a:cs typeface="Lato"/>
                          <a:sym typeface="Lato"/>
                        </a:rPr>
                        <a:t>2.</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59975">
                <a:tc>
                  <a:txBody>
                    <a:bodyPr/>
                    <a:lstStyle/>
                    <a:p>
                      <a:pPr indent="0" lvl="0" marL="0" rtl="0" algn="l">
                        <a:spcBef>
                          <a:spcPts val="0"/>
                        </a:spcBef>
                        <a:spcAft>
                          <a:spcPts val="0"/>
                        </a:spcAft>
                        <a:buNone/>
                      </a:pPr>
                      <a:r>
                        <a:rPr b="1" lang="en">
                          <a:latin typeface="Lato"/>
                          <a:ea typeface="Lato"/>
                          <a:cs typeface="Lato"/>
                          <a:sym typeface="Lato"/>
                        </a:rPr>
                        <a:t>3.</a:t>
                      </a:r>
                      <a:endParaRPr b="1">
                        <a:latin typeface="Lato"/>
                        <a:ea typeface="Lato"/>
                        <a:cs typeface="Lato"/>
                        <a:sym typeface="Lato"/>
                      </a:endParaRPr>
                    </a:p>
                  </a:txBody>
                  <a:tcPr marT="91425" marB="91425" marR="91425" marL="91425">
                    <a:lnL cap="flat" cmpd="sng" w="19050">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952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tcPr>
                </a:tc>
              </a:tr>
            </a:tbl>
          </a:graphicData>
        </a:graphic>
      </p:graphicFrame>
      <p:sp>
        <p:nvSpPr>
          <p:cNvPr id="63" name="Google Shape;63;p13"/>
          <p:cNvSpPr txBox="1"/>
          <p:nvPr/>
        </p:nvSpPr>
        <p:spPr>
          <a:xfrm>
            <a:off x="1429875" y="2760300"/>
            <a:ext cx="822900" cy="484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950">
                <a:latin typeface="Lato"/>
                <a:ea typeface="Lato"/>
                <a:cs typeface="Lato"/>
                <a:sym typeface="Lato"/>
              </a:rPr>
              <a:t>Goals</a:t>
            </a:r>
            <a:endParaRPr b="1" sz="1950">
              <a:latin typeface="Lato"/>
              <a:ea typeface="Lato"/>
              <a:cs typeface="Lato"/>
              <a:sym typeface="Lato"/>
            </a:endParaRPr>
          </a:p>
        </p:txBody>
      </p:sp>
      <p:sp>
        <p:nvSpPr>
          <p:cNvPr id="64" name="Google Shape;64;p13"/>
          <p:cNvSpPr txBox="1"/>
          <p:nvPr/>
        </p:nvSpPr>
        <p:spPr>
          <a:xfrm>
            <a:off x="5631394" y="2655036"/>
            <a:ext cx="1088400" cy="78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950">
                <a:latin typeface="Lato"/>
                <a:ea typeface="Lato"/>
                <a:cs typeface="Lato"/>
                <a:sym typeface="Lato"/>
              </a:rPr>
              <a:t>Revised </a:t>
            </a:r>
            <a:r>
              <a:rPr b="1" lang="en" sz="1950">
                <a:latin typeface="Lato"/>
                <a:ea typeface="Lato"/>
                <a:cs typeface="Lato"/>
                <a:sym typeface="Lato"/>
              </a:rPr>
              <a:t>Goals</a:t>
            </a:r>
            <a:endParaRPr b="1" sz="1950">
              <a:latin typeface="Lato"/>
              <a:ea typeface="Lato"/>
              <a:cs typeface="Lato"/>
              <a:sym typeface="Lato"/>
            </a:endParaRPr>
          </a:p>
        </p:txBody>
      </p:sp>
      <p:sp>
        <p:nvSpPr>
          <p:cNvPr id="65" name="Google Shape;65;p13"/>
          <p:cNvSpPr/>
          <p:nvPr/>
        </p:nvSpPr>
        <p:spPr>
          <a:xfrm>
            <a:off x="4025875" y="2444746"/>
            <a:ext cx="478182" cy="1136529"/>
          </a:xfrm>
          <a:custGeom>
            <a:rect b="b" l="l" r="r" t="t"/>
            <a:pathLst>
              <a:path extrusionOk="0" h="42495" w="17821">
                <a:moveTo>
                  <a:pt x="0" y="42495"/>
                </a:moveTo>
                <a:lnTo>
                  <a:pt x="0" y="31186"/>
                </a:lnTo>
                <a:lnTo>
                  <a:pt x="17821" y="0"/>
                </a:lnTo>
              </a:path>
            </a:pathLst>
          </a:custGeom>
          <a:noFill/>
          <a:ln cap="flat" cmpd="sng" w="9525">
            <a:solidFill>
              <a:schemeClr val="dk2"/>
            </a:solidFill>
            <a:prstDash val="solid"/>
            <a:round/>
            <a:headEnd len="med" w="med" type="none"/>
            <a:tailEnd len="med" w="med" type="none"/>
          </a:ln>
        </p:spPr>
      </p:sp>
      <p:sp>
        <p:nvSpPr>
          <p:cNvPr id="66" name="Google Shape;66;p13"/>
          <p:cNvSpPr/>
          <p:nvPr/>
        </p:nvSpPr>
        <p:spPr>
          <a:xfrm>
            <a:off x="3348643" y="2444746"/>
            <a:ext cx="478182" cy="1136529"/>
          </a:xfrm>
          <a:custGeom>
            <a:rect b="b" l="l" r="r" t="t"/>
            <a:pathLst>
              <a:path extrusionOk="0" h="42495" w="17821">
                <a:moveTo>
                  <a:pt x="0" y="42495"/>
                </a:moveTo>
                <a:lnTo>
                  <a:pt x="0" y="31186"/>
                </a:lnTo>
                <a:lnTo>
                  <a:pt x="17821" y="0"/>
                </a:lnTo>
              </a:path>
            </a:pathLst>
          </a:custGeom>
          <a:noFill/>
          <a:ln cap="flat" cmpd="sng" w="9525">
            <a:solidFill>
              <a:schemeClr val="dk2"/>
            </a:solidFill>
            <a:prstDash val="solid"/>
            <a:round/>
            <a:headEnd len="med" w="med" type="none"/>
            <a:tailEnd len="med" w="med" type="none"/>
          </a:ln>
        </p:spPr>
      </p:sp>
      <p:sp>
        <p:nvSpPr>
          <p:cNvPr id="67" name="Google Shape;67;p13"/>
          <p:cNvSpPr/>
          <p:nvPr/>
        </p:nvSpPr>
        <p:spPr>
          <a:xfrm>
            <a:off x="2670502" y="2444746"/>
            <a:ext cx="478182" cy="1136529"/>
          </a:xfrm>
          <a:custGeom>
            <a:rect b="b" l="l" r="r" t="t"/>
            <a:pathLst>
              <a:path extrusionOk="0" h="42495" w="17821">
                <a:moveTo>
                  <a:pt x="0" y="42495"/>
                </a:moveTo>
                <a:lnTo>
                  <a:pt x="0" y="31186"/>
                </a:lnTo>
                <a:lnTo>
                  <a:pt x="17821" y="0"/>
                </a:lnTo>
              </a:path>
            </a:pathLst>
          </a:custGeom>
          <a:noFill/>
          <a:ln cap="flat" cmpd="sng" w="9525">
            <a:solidFill>
              <a:schemeClr val="dk2"/>
            </a:solidFill>
            <a:prstDash val="solid"/>
            <a:round/>
            <a:headEnd len="med" w="med" type="none"/>
            <a:tailEnd len="med" w="med" type="none"/>
          </a:ln>
        </p:spPr>
      </p:sp>
      <p:sp>
        <p:nvSpPr>
          <p:cNvPr id="68" name="Google Shape;68;p13"/>
          <p:cNvSpPr/>
          <p:nvPr/>
        </p:nvSpPr>
        <p:spPr>
          <a:xfrm>
            <a:off x="4711829" y="2453608"/>
            <a:ext cx="478182" cy="1136529"/>
          </a:xfrm>
          <a:custGeom>
            <a:rect b="b" l="l" r="r" t="t"/>
            <a:pathLst>
              <a:path extrusionOk="0" h="42495" w="17821">
                <a:moveTo>
                  <a:pt x="0" y="42495"/>
                </a:moveTo>
                <a:lnTo>
                  <a:pt x="0" y="31186"/>
                </a:lnTo>
                <a:lnTo>
                  <a:pt x="17821" y="0"/>
                </a:lnTo>
              </a:path>
            </a:pathLst>
          </a:custGeom>
          <a:noFill/>
          <a:ln cap="flat" cmpd="sng" w="9525">
            <a:solidFill>
              <a:schemeClr val="dk2"/>
            </a:solidFill>
            <a:prstDash val="solid"/>
            <a:round/>
            <a:headEnd len="med" w="med" type="none"/>
            <a:tailEnd len="med" w="med" type="none"/>
          </a:ln>
        </p:spPr>
      </p:sp>
      <p:sp>
        <p:nvSpPr>
          <p:cNvPr id="69" name="Google Shape;69;p13"/>
          <p:cNvSpPr txBox="1"/>
          <p:nvPr/>
        </p:nvSpPr>
        <p:spPr>
          <a:xfrm rot="-3786267">
            <a:off x="2502956" y="2813670"/>
            <a:ext cx="1302487" cy="35393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100">
                <a:latin typeface="Lato"/>
                <a:ea typeface="Lato"/>
                <a:cs typeface="Lato"/>
                <a:sym typeface="Lato"/>
              </a:rPr>
              <a:t>Is it personal?</a:t>
            </a:r>
            <a:endParaRPr b="1" sz="1100">
              <a:latin typeface="Lato"/>
              <a:ea typeface="Lato"/>
              <a:cs typeface="Lato"/>
              <a:sym typeface="Lato"/>
            </a:endParaRPr>
          </a:p>
        </p:txBody>
      </p:sp>
      <p:sp>
        <p:nvSpPr>
          <p:cNvPr id="70" name="Google Shape;70;p13"/>
          <p:cNvSpPr txBox="1"/>
          <p:nvPr/>
        </p:nvSpPr>
        <p:spPr>
          <a:xfrm rot="-3786267">
            <a:off x="3166836" y="2783112"/>
            <a:ext cx="1302487" cy="35393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100">
                <a:latin typeface="Lato"/>
                <a:ea typeface="Lato"/>
                <a:cs typeface="Lato"/>
                <a:sym typeface="Lato"/>
              </a:rPr>
              <a:t>Is it realistic?</a:t>
            </a:r>
            <a:endParaRPr b="1" sz="1100">
              <a:latin typeface="Lato"/>
              <a:ea typeface="Lato"/>
              <a:cs typeface="Lato"/>
              <a:sym typeface="Lato"/>
            </a:endParaRPr>
          </a:p>
        </p:txBody>
      </p:sp>
      <p:sp>
        <p:nvSpPr>
          <p:cNvPr id="71" name="Google Shape;71;p13"/>
          <p:cNvSpPr txBox="1"/>
          <p:nvPr/>
        </p:nvSpPr>
        <p:spPr>
          <a:xfrm rot="-3786267">
            <a:off x="3887075" y="2558857"/>
            <a:ext cx="1302487" cy="69257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100">
                <a:latin typeface="Lato"/>
                <a:ea typeface="Lato"/>
                <a:cs typeface="Lato"/>
                <a:sym typeface="Lato"/>
              </a:rPr>
              <a:t>Are the consequences positive?</a:t>
            </a:r>
            <a:endParaRPr b="1" sz="1100">
              <a:latin typeface="Lato"/>
              <a:ea typeface="Lato"/>
              <a:cs typeface="Lato"/>
              <a:sym typeface="Lato"/>
            </a:endParaRPr>
          </a:p>
        </p:txBody>
      </p:sp>
      <p:sp>
        <p:nvSpPr>
          <p:cNvPr id="72" name="Google Shape;72;p13"/>
          <p:cNvSpPr txBox="1"/>
          <p:nvPr/>
        </p:nvSpPr>
        <p:spPr>
          <a:xfrm rot="-3786066">
            <a:off x="4587567" y="2760698"/>
            <a:ext cx="1082186" cy="52325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100">
                <a:latin typeface="Lato"/>
                <a:ea typeface="Lato"/>
                <a:cs typeface="Lato"/>
                <a:sym typeface="Lato"/>
              </a:rPr>
              <a:t>Does</a:t>
            </a:r>
            <a:r>
              <a:rPr b="1" lang="en" sz="1100">
                <a:latin typeface="Lato"/>
                <a:ea typeface="Lato"/>
                <a:cs typeface="Lato"/>
                <a:sym typeface="Lato"/>
              </a:rPr>
              <a:t> it have a deadlin</a:t>
            </a:r>
            <a:r>
              <a:rPr b="1" lang="en" sz="1100">
                <a:latin typeface="Lato"/>
                <a:ea typeface="Lato"/>
                <a:cs typeface="Lato"/>
                <a:sym typeface="Lato"/>
              </a:rPr>
              <a:t>e</a:t>
            </a:r>
            <a:r>
              <a:rPr b="1" lang="en" sz="1100">
                <a:latin typeface="Lato"/>
                <a:ea typeface="Lato"/>
                <a:cs typeface="Lato"/>
                <a:sym typeface="Lato"/>
              </a:rPr>
              <a:t>?</a:t>
            </a:r>
            <a:endParaRPr b="1" sz="1100">
              <a:latin typeface="Lato"/>
              <a:ea typeface="Lato"/>
              <a:cs typeface="Lato"/>
              <a:sym typeface="Lato"/>
            </a:endParaRPr>
          </a:p>
        </p:txBody>
      </p:sp>
      <p:cxnSp>
        <p:nvCxnSpPr>
          <p:cNvPr id="73" name="Google Shape;73;p13"/>
          <p:cNvCxnSpPr/>
          <p:nvPr/>
        </p:nvCxnSpPr>
        <p:spPr>
          <a:xfrm rot="10800000">
            <a:off x="5389032" y="3315600"/>
            <a:ext cx="0" cy="2571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