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009CDF"/>
          </a:solidFill>
          <a:ln cap="flat" cmpd="sng" w="9525">
            <a:solidFill>
              <a:srgbClr val="009CD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DECISION MAKING</a:t>
            </a:r>
            <a:r>
              <a:rPr b="1" lang="en" sz="1100">
                <a:solidFill>
                  <a:schemeClr val="lt1"/>
                </a:solidFill>
                <a:latin typeface="Lato"/>
                <a:ea typeface="Lato"/>
                <a:cs typeface="Lato"/>
                <a:sym typeface="Lato"/>
              </a:rPr>
              <a:t> | WEIGHING OPTIONS AND CONSEQUENCES</a:t>
            </a:r>
            <a:endParaRPr b="1" sz="1100">
              <a:solidFill>
                <a:schemeClr val="lt1"/>
              </a:solidFill>
              <a:latin typeface="Lato"/>
              <a:ea typeface="Lato"/>
              <a:cs typeface="Lato"/>
              <a:sym typeface="Lato"/>
            </a:endParaRPr>
          </a:p>
        </p:txBody>
      </p:sp>
      <p:sp>
        <p:nvSpPr>
          <p:cNvPr id="58" name="Google Shape;58;p13"/>
          <p:cNvSpPr txBox="1"/>
          <p:nvPr/>
        </p:nvSpPr>
        <p:spPr>
          <a:xfrm>
            <a:off x="1230150" y="799350"/>
            <a:ext cx="5312100" cy="7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350">
                <a:latin typeface="Lato"/>
                <a:ea typeface="Lato"/>
                <a:cs typeface="Lato"/>
                <a:sym typeface="Lato"/>
              </a:rPr>
              <a:t>AGAINST ALL ODDS</a:t>
            </a:r>
            <a:endParaRPr b="1" sz="1600">
              <a:latin typeface="Lato"/>
              <a:ea typeface="Lato"/>
              <a:cs typeface="Lato"/>
              <a:sym typeface="Lato"/>
            </a:endParaRPr>
          </a:p>
        </p:txBody>
      </p:sp>
      <p:sp>
        <p:nvSpPr>
          <p:cNvPr id="59" name="Google Shape;59;p13"/>
          <p:cNvSpPr txBox="1"/>
          <p:nvPr/>
        </p:nvSpPr>
        <p:spPr>
          <a:xfrm>
            <a:off x="3191700" y="4173946"/>
            <a:ext cx="1434000" cy="1908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600">
                <a:latin typeface="Lato"/>
                <a:ea typeface="Lato"/>
                <a:cs typeface="Lato"/>
                <a:sym typeface="Lato"/>
              </a:rPr>
              <a:t>“At the club, I was able to get away from the drug peddling and the violent gangs.”</a:t>
            </a:r>
            <a:endParaRPr b="1" sz="1600">
              <a:latin typeface="Lato"/>
              <a:ea typeface="Lato"/>
              <a:cs typeface="Lato"/>
              <a:sym typeface="Lato"/>
            </a:endParaRPr>
          </a:p>
        </p:txBody>
      </p:sp>
      <p:sp>
        <p:nvSpPr>
          <p:cNvPr id="60" name="Google Shape;60;p13"/>
          <p:cNvSpPr txBox="1"/>
          <p:nvPr/>
        </p:nvSpPr>
        <p:spPr>
          <a:xfrm>
            <a:off x="928150" y="2450000"/>
            <a:ext cx="2753700" cy="1939500"/>
          </a:xfrm>
          <a:prstGeom prst="rect">
            <a:avLst/>
          </a:prstGeom>
          <a:noFill/>
          <a:ln>
            <a:noFill/>
          </a:ln>
        </p:spPr>
        <p:txBody>
          <a:bodyPr anchorCtr="0" anchor="t" bIns="0" lIns="91425" spcFirstLastPara="1" rIns="91425" wrap="square" tIns="91425">
            <a:spAutoFit/>
          </a:bodyPr>
          <a:lstStyle/>
          <a:p>
            <a:pPr indent="0" lvl="0" marL="0" rtl="0" algn="just">
              <a:spcBef>
                <a:spcPts val="0"/>
              </a:spcBef>
              <a:spcAft>
                <a:spcPts val="0"/>
              </a:spcAft>
              <a:buNone/>
            </a:pPr>
            <a:r>
              <a:rPr lang="en" sz="1200">
                <a:latin typeface="Lato"/>
                <a:ea typeface="Lato"/>
                <a:cs typeface="Lato"/>
                <a:sym typeface="Lato"/>
              </a:rPr>
              <a:t>When she was younger, Liberty Franklin would come home after school to a dark apartment and find her alcoholic mother sobbing. She never met her father and lost her only picture of him. Her older brothers were in and out of jail, and her older sister was a drug addict.</a:t>
            </a:r>
            <a:endParaRPr sz="1200">
              <a:latin typeface="Lato"/>
              <a:ea typeface="Lato"/>
              <a:cs typeface="Lato"/>
              <a:sym typeface="Lato"/>
            </a:endParaRPr>
          </a:p>
          <a:p>
            <a:pPr indent="91440" lvl="0" marL="0" rtl="0" algn="just">
              <a:spcBef>
                <a:spcPts val="0"/>
              </a:spcBef>
              <a:spcAft>
                <a:spcPts val="0"/>
              </a:spcAft>
              <a:buNone/>
            </a:pPr>
            <a:r>
              <a:rPr lang="en" sz="1200">
                <a:latin typeface="Lato"/>
                <a:ea typeface="Lato"/>
                <a:cs typeface="Lato"/>
                <a:sym typeface="Lato"/>
              </a:rPr>
              <a:t>Liberty, now 17, grew up with a lot of pain. But she didn’t let it bring her</a:t>
            </a:r>
            <a:endParaRPr sz="1200">
              <a:latin typeface="Lato"/>
              <a:ea typeface="Lato"/>
              <a:cs typeface="Lato"/>
              <a:sym typeface="Lato"/>
            </a:endParaRPr>
          </a:p>
        </p:txBody>
      </p:sp>
      <p:sp>
        <p:nvSpPr>
          <p:cNvPr id="61" name="Google Shape;61;p13"/>
          <p:cNvSpPr txBox="1"/>
          <p:nvPr/>
        </p:nvSpPr>
        <p:spPr>
          <a:xfrm>
            <a:off x="4135550" y="2450000"/>
            <a:ext cx="2753700" cy="1754700"/>
          </a:xfrm>
          <a:prstGeom prst="rect">
            <a:avLst/>
          </a:prstGeom>
          <a:noFill/>
          <a:ln>
            <a:noFill/>
          </a:ln>
        </p:spPr>
        <p:txBody>
          <a:bodyPr anchorCtr="0" anchor="t" bIns="0" lIns="91425" spcFirstLastPara="1" rIns="91425" wrap="square" tIns="91425">
            <a:spAutoFit/>
          </a:bodyPr>
          <a:lstStyle/>
          <a:p>
            <a:pPr indent="0" lvl="0" marL="0" rtl="0" algn="just">
              <a:spcBef>
                <a:spcPts val="0"/>
              </a:spcBef>
              <a:spcAft>
                <a:spcPts val="0"/>
              </a:spcAft>
              <a:buNone/>
            </a:pPr>
            <a:r>
              <a:rPr lang="en" sz="1200">
                <a:latin typeface="Lato"/>
                <a:ea typeface="Lato"/>
                <a:cs typeface="Lato"/>
                <a:sym typeface="Lato"/>
              </a:rPr>
              <a:t>to her mother and persuade her to stop drinking. “Now she’s in her third year of sobriety,” Liberty says proudly. </a:t>
            </a:r>
            <a:endParaRPr sz="1200">
              <a:latin typeface="Lato"/>
              <a:ea typeface="Lato"/>
              <a:cs typeface="Lato"/>
              <a:sym typeface="Lato"/>
            </a:endParaRPr>
          </a:p>
          <a:p>
            <a:pPr indent="91440" lvl="0" marL="0" rtl="0" algn="just">
              <a:spcBef>
                <a:spcPts val="0"/>
              </a:spcBef>
              <a:spcAft>
                <a:spcPts val="0"/>
              </a:spcAft>
              <a:buNone/>
            </a:pPr>
            <a:r>
              <a:rPr lang="en" sz="1200">
                <a:latin typeface="Lato"/>
                <a:ea typeface="Lato"/>
                <a:cs typeface="Lato"/>
                <a:sym typeface="Lato"/>
              </a:rPr>
              <a:t>Liberty also began taking more responsibility at home. To help out financially, she worked as a bank teller and fast-food cashier even as she kept up with her schoolwork.     </a:t>
            </a:r>
            <a:endParaRPr sz="1200">
              <a:latin typeface="Lato"/>
              <a:ea typeface="Lato"/>
              <a:cs typeface="Lato"/>
              <a:sym typeface="Lato"/>
            </a:endParaRPr>
          </a:p>
          <a:p>
            <a:pPr indent="91440" lvl="0" marL="0" rtl="0" algn="just">
              <a:spcBef>
                <a:spcPts val="0"/>
              </a:spcBef>
              <a:spcAft>
                <a:spcPts val="0"/>
              </a:spcAft>
              <a:buNone/>
            </a:pPr>
            <a:r>
              <a:rPr lang="en" sz="1200">
                <a:latin typeface="Lato"/>
                <a:ea typeface="Lato"/>
                <a:cs typeface="Lato"/>
                <a:sym typeface="Lato"/>
              </a:rPr>
              <a:t>Now a senior at Everett High School,</a:t>
            </a:r>
            <a:endParaRPr sz="1200">
              <a:latin typeface="Lato"/>
              <a:ea typeface="Lato"/>
              <a:cs typeface="Lato"/>
              <a:sym typeface="Lato"/>
            </a:endParaRPr>
          </a:p>
        </p:txBody>
      </p:sp>
      <p:sp>
        <p:nvSpPr>
          <p:cNvPr id="62" name="Google Shape;62;p13"/>
          <p:cNvSpPr txBox="1"/>
          <p:nvPr/>
        </p:nvSpPr>
        <p:spPr>
          <a:xfrm>
            <a:off x="2396250" y="1638438"/>
            <a:ext cx="30249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200">
                <a:latin typeface="Lato"/>
                <a:ea typeface="Lato"/>
                <a:cs typeface="Lato"/>
                <a:sym typeface="Lato"/>
              </a:rPr>
              <a:t>Liberty Franklin leads the Boys &amp; Girls Clubs as its Youth of the Year.</a:t>
            </a:r>
            <a:endParaRPr b="1" sz="1200">
              <a:latin typeface="Lato"/>
              <a:ea typeface="Lato"/>
              <a:cs typeface="Lato"/>
              <a:sym typeface="Lato"/>
            </a:endParaRPr>
          </a:p>
        </p:txBody>
      </p:sp>
      <p:sp>
        <p:nvSpPr>
          <p:cNvPr id="63" name="Google Shape;63;p13"/>
          <p:cNvSpPr txBox="1"/>
          <p:nvPr/>
        </p:nvSpPr>
        <p:spPr>
          <a:xfrm>
            <a:off x="928150" y="4360170"/>
            <a:ext cx="2385300" cy="1754700"/>
          </a:xfrm>
          <a:prstGeom prst="rect">
            <a:avLst/>
          </a:prstGeom>
          <a:noFill/>
          <a:ln>
            <a:noFill/>
          </a:ln>
        </p:spPr>
        <p:txBody>
          <a:bodyPr anchorCtr="0" anchor="t" bIns="91425" lIns="91425" spcFirstLastPara="1" rIns="91425" wrap="square" tIns="0">
            <a:spAutoFit/>
          </a:bodyPr>
          <a:lstStyle/>
          <a:p>
            <a:pPr indent="0" lvl="0" marL="0" rtl="0" algn="just">
              <a:spcBef>
                <a:spcPts val="0"/>
              </a:spcBef>
              <a:spcAft>
                <a:spcPts val="0"/>
              </a:spcAft>
              <a:buNone/>
            </a:pPr>
            <a:r>
              <a:rPr lang="en" sz="1200">
                <a:latin typeface="Lato"/>
                <a:ea typeface="Lato"/>
                <a:cs typeface="Lato"/>
                <a:sym typeface="Lato"/>
              </a:rPr>
              <a:t>down. “I weighed things out,” she says. “I decided I wanted a better future for myself.” </a:t>
            </a:r>
            <a:endParaRPr sz="1200">
              <a:latin typeface="Lato"/>
              <a:ea typeface="Lato"/>
              <a:cs typeface="Lato"/>
              <a:sym typeface="Lato"/>
            </a:endParaRPr>
          </a:p>
          <a:p>
            <a:pPr indent="91440" lvl="0" marL="0" rtl="0" algn="just">
              <a:spcBef>
                <a:spcPts val="0"/>
              </a:spcBef>
              <a:spcAft>
                <a:spcPts val="0"/>
              </a:spcAft>
              <a:buNone/>
            </a:pPr>
            <a:r>
              <a:rPr lang="en" sz="1200">
                <a:latin typeface="Lato"/>
                <a:ea typeface="Lato"/>
                <a:cs typeface="Lato"/>
                <a:sym typeface="Lato"/>
              </a:rPr>
              <a:t>How did she pursue this? In sixth grade, when her friends began drinking, Liberty began going to the local B</a:t>
            </a:r>
            <a:r>
              <a:rPr lang="en" sz="1200">
                <a:latin typeface="Lato"/>
                <a:ea typeface="Lato"/>
                <a:cs typeface="Lato"/>
                <a:sym typeface="Lato"/>
              </a:rPr>
              <a:t>oys &amp; her Girls Clubs</a:t>
            </a:r>
            <a:r>
              <a:rPr lang="en" sz="1200">
                <a:latin typeface="Lato"/>
                <a:ea typeface="Lato"/>
                <a:cs typeface="Lato"/>
                <a:sym typeface="Lato"/>
              </a:rPr>
              <a:t> for help with homework. There, she says, “the </a:t>
            </a:r>
            <a:endParaRPr sz="1200">
              <a:latin typeface="Lato"/>
              <a:ea typeface="Lato"/>
              <a:cs typeface="Lato"/>
              <a:sym typeface="Lato"/>
            </a:endParaRPr>
          </a:p>
        </p:txBody>
      </p:sp>
      <p:sp>
        <p:nvSpPr>
          <p:cNvPr id="64" name="Google Shape;64;p13"/>
          <p:cNvSpPr txBox="1"/>
          <p:nvPr/>
        </p:nvSpPr>
        <p:spPr>
          <a:xfrm>
            <a:off x="928150" y="6002025"/>
            <a:ext cx="2753700" cy="2678400"/>
          </a:xfrm>
          <a:prstGeom prst="rect">
            <a:avLst/>
          </a:prstGeom>
          <a:noFill/>
          <a:ln>
            <a:noFill/>
          </a:ln>
        </p:spPr>
        <p:txBody>
          <a:bodyPr anchorCtr="0" anchor="t" bIns="91425" lIns="91425" spcFirstLastPara="1" rIns="91425" wrap="square" tIns="0">
            <a:spAutoFit/>
          </a:bodyPr>
          <a:lstStyle/>
          <a:p>
            <a:pPr indent="0" lvl="0" marL="0" rtl="0" algn="just">
              <a:spcBef>
                <a:spcPts val="0"/>
              </a:spcBef>
              <a:spcAft>
                <a:spcPts val="0"/>
              </a:spcAft>
              <a:buNone/>
            </a:pPr>
            <a:r>
              <a:rPr lang="en" sz="1200">
                <a:latin typeface="Lato"/>
                <a:ea typeface="Lato"/>
                <a:cs typeface="Lato"/>
                <a:sym typeface="Lato"/>
              </a:rPr>
              <a:t>staff members took me under their wing. At the club, I was able to get away from the drug peddling and violent gangs on the street and the negative things in my family.” </a:t>
            </a:r>
            <a:endParaRPr sz="1200">
              <a:latin typeface="Lato"/>
              <a:ea typeface="Lato"/>
              <a:cs typeface="Lato"/>
              <a:sym typeface="Lato"/>
            </a:endParaRPr>
          </a:p>
          <a:p>
            <a:pPr indent="91440" lvl="0" marL="0" rtl="0" algn="just">
              <a:spcBef>
                <a:spcPts val="0"/>
              </a:spcBef>
              <a:spcAft>
                <a:spcPts val="0"/>
              </a:spcAft>
              <a:buNone/>
            </a:pPr>
            <a:r>
              <a:rPr lang="en" sz="1200">
                <a:latin typeface="Lato"/>
                <a:ea typeface="Lato"/>
                <a:cs typeface="Lato"/>
                <a:sym typeface="Lato"/>
              </a:rPr>
              <a:t>At the club, she tutored children and helped organize events like Breakfast With Santa and a back-to-school clothing drive. She also joined a leadership group for girls, where they talked about things “like peer pressure and family life,” Liberty says. She gained confidence, enough to speak honestl</a:t>
            </a:r>
            <a:r>
              <a:rPr lang="en" sz="1200">
                <a:latin typeface="Lato"/>
                <a:ea typeface="Lato"/>
                <a:cs typeface="Lato"/>
                <a:sym typeface="Lato"/>
              </a:rPr>
              <a:t>y </a:t>
            </a:r>
            <a:endParaRPr sz="1200">
              <a:latin typeface="Lato"/>
              <a:ea typeface="Lato"/>
              <a:cs typeface="Lato"/>
              <a:sym typeface="Lato"/>
            </a:endParaRPr>
          </a:p>
        </p:txBody>
      </p:sp>
      <p:sp>
        <p:nvSpPr>
          <p:cNvPr id="65" name="Google Shape;65;p13"/>
          <p:cNvSpPr txBox="1"/>
          <p:nvPr/>
        </p:nvSpPr>
        <p:spPr>
          <a:xfrm>
            <a:off x="4549500" y="4204700"/>
            <a:ext cx="2263500" cy="1847100"/>
          </a:xfrm>
          <a:prstGeom prst="rect">
            <a:avLst/>
          </a:prstGeom>
          <a:noFill/>
          <a:ln>
            <a:noFill/>
          </a:ln>
        </p:spPr>
        <p:txBody>
          <a:bodyPr anchorCtr="0" anchor="t" bIns="0" lIns="91425" spcFirstLastPara="1" rIns="91425" wrap="square" tIns="0">
            <a:spAutoFit/>
          </a:bodyPr>
          <a:lstStyle/>
          <a:p>
            <a:pPr indent="0" lvl="0" marL="0" rtl="0" algn="just">
              <a:spcBef>
                <a:spcPts val="0"/>
              </a:spcBef>
              <a:spcAft>
                <a:spcPts val="0"/>
              </a:spcAft>
              <a:buNone/>
            </a:pPr>
            <a:r>
              <a:rPr lang="en" sz="1200">
                <a:latin typeface="Lato"/>
                <a:ea typeface="Lato"/>
                <a:cs typeface="Lato"/>
                <a:sym typeface="Lato"/>
              </a:rPr>
              <a:t>she’s ranked as one of the top students in her class. This spring she will be the first one in her family to graduate from high school. </a:t>
            </a:r>
            <a:endParaRPr sz="1200">
              <a:latin typeface="Lato"/>
              <a:ea typeface="Lato"/>
              <a:cs typeface="Lato"/>
              <a:sym typeface="Lato"/>
            </a:endParaRPr>
          </a:p>
          <a:p>
            <a:pPr indent="91440" lvl="0" marL="0" rtl="0" algn="just">
              <a:spcBef>
                <a:spcPts val="0"/>
              </a:spcBef>
              <a:spcAft>
                <a:spcPts val="0"/>
              </a:spcAft>
              <a:buNone/>
            </a:pPr>
            <a:r>
              <a:rPr lang="en" sz="1200">
                <a:latin typeface="Lato"/>
                <a:ea typeface="Lato"/>
                <a:cs typeface="Lato"/>
                <a:sym typeface="Lato"/>
              </a:rPr>
              <a:t>For her leadership and academic efforts, in September Liberty was named the Boys &amp; Girls Clubs’ National Youth of the Year and was given a </a:t>
            </a:r>
            <a:endParaRPr sz="1200">
              <a:latin typeface="Lato"/>
              <a:ea typeface="Lato"/>
              <a:cs typeface="Lato"/>
              <a:sym typeface="Lato"/>
            </a:endParaRPr>
          </a:p>
        </p:txBody>
      </p:sp>
      <p:sp>
        <p:nvSpPr>
          <p:cNvPr id="66" name="Google Shape;66;p13"/>
          <p:cNvSpPr txBox="1"/>
          <p:nvPr/>
        </p:nvSpPr>
        <p:spPr>
          <a:xfrm>
            <a:off x="4135550" y="6049918"/>
            <a:ext cx="2677500" cy="2955300"/>
          </a:xfrm>
          <a:prstGeom prst="rect">
            <a:avLst/>
          </a:prstGeom>
          <a:noFill/>
          <a:ln>
            <a:noFill/>
          </a:ln>
        </p:spPr>
        <p:txBody>
          <a:bodyPr anchorCtr="0" anchor="t" bIns="0" lIns="91425" spcFirstLastPara="1" rIns="91425" wrap="square" tIns="0">
            <a:spAutoFit/>
          </a:bodyPr>
          <a:lstStyle/>
          <a:p>
            <a:pPr indent="0" lvl="0" marL="0" rtl="0" algn="just">
              <a:spcBef>
                <a:spcPts val="0"/>
              </a:spcBef>
              <a:spcAft>
                <a:spcPts val="0"/>
              </a:spcAft>
              <a:buNone/>
            </a:pPr>
            <a:r>
              <a:rPr lang="en" sz="1200">
                <a:latin typeface="Lato"/>
                <a:ea typeface="Lato"/>
                <a:cs typeface="Lato"/>
                <a:sym typeface="Lato"/>
              </a:rPr>
              <a:t>$10,000 scholarship. </a:t>
            </a:r>
            <a:endParaRPr sz="1200">
              <a:latin typeface="Lato"/>
              <a:ea typeface="Lato"/>
              <a:cs typeface="Lato"/>
              <a:sym typeface="Lato"/>
            </a:endParaRPr>
          </a:p>
          <a:p>
            <a:pPr indent="91440" lvl="0" marL="0" rtl="0" algn="just">
              <a:spcBef>
                <a:spcPts val="0"/>
              </a:spcBef>
              <a:spcAft>
                <a:spcPts val="0"/>
              </a:spcAft>
              <a:buNone/>
            </a:pPr>
            <a:r>
              <a:rPr lang="en" sz="1200">
                <a:latin typeface="Lato"/>
                <a:ea typeface="Lato"/>
                <a:cs typeface="Lato"/>
                <a:sym typeface="Lato"/>
              </a:rPr>
              <a:t>As the representative of 3 million club members, she has met the </a:t>
            </a:r>
            <a:r>
              <a:rPr lang="en" sz="1200">
                <a:latin typeface="Lato"/>
                <a:ea typeface="Lato"/>
                <a:cs typeface="Lato"/>
                <a:sym typeface="Lato"/>
              </a:rPr>
              <a:t>President</a:t>
            </a:r>
            <a:r>
              <a:rPr lang="en" sz="1200">
                <a:latin typeface="Lato"/>
                <a:ea typeface="Lato"/>
                <a:cs typeface="Lato"/>
                <a:sym typeface="Lato"/>
              </a:rPr>
              <a:t> and will travel around the country to discuss important youth issues with business  and government leaders.  </a:t>
            </a:r>
            <a:r>
              <a:rPr lang="en" sz="1200">
                <a:solidFill>
                  <a:srgbClr val="FFFFFF"/>
                </a:solidFill>
                <a:latin typeface="Lato"/>
                <a:ea typeface="Lato"/>
                <a:cs typeface="Lato"/>
                <a:sym typeface="Lato"/>
              </a:rPr>
              <a:t>L</a:t>
            </a:r>
            <a:r>
              <a:rPr lang="en" sz="1200">
                <a:latin typeface="Lato"/>
                <a:ea typeface="Lato"/>
                <a:cs typeface="Lato"/>
                <a:sym typeface="Lato"/>
              </a:rPr>
              <a:t>  </a:t>
            </a:r>
            <a:endParaRPr sz="1200">
              <a:latin typeface="Lato"/>
              <a:ea typeface="Lato"/>
              <a:cs typeface="Lato"/>
              <a:sym typeface="Lato"/>
            </a:endParaRPr>
          </a:p>
          <a:p>
            <a:pPr indent="91440" lvl="0" marL="0" rtl="0" algn="just">
              <a:spcBef>
                <a:spcPts val="0"/>
              </a:spcBef>
              <a:spcAft>
                <a:spcPts val="0"/>
              </a:spcAft>
              <a:buNone/>
            </a:pPr>
            <a:r>
              <a:rPr lang="en" sz="1200">
                <a:latin typeface="Lato"/>
                <a:ea typeface="Lato"/>
                <a:cs typeface="Lato"/>
                <a:sym typeface="Lato"/>
              </a:rPr>
              <a:t>Liberty says her goal is to help boys and girls overcome obstacles such as poverty, crime and family problems. </a:t>
            </a:r>
            <a:endParaRPr sz="1200">
              <a:latin typeface="Lato"/>
              <a:ea typeface="Lato"/>
              <a:cs typeface="Lato"/>
              <a:sym typeface="Lato"/>
            </a:endParaRPr>
          </a:p>
          <a:p>
            <a:pPr indent="91440" lvl="0" marL="0" rtl="0" algn="just">
              <a:spcBef>
                <a:spcPts val="0"/>
              </a:spcBef>
              <a:spcAft>
                <a:spcPts val="0"/>
              </a:spcAft>
              <a:buNone/>
            </a:pPr>
            <a:r>
              <a:rPr lang="en" sz="1200">
                <a:latin typeface="Lato"/>
                <a:ea typeface="Lato"/>
                <a:cs typeface="Lato"/>
                <a:sym typeface="Lato"/>
              </a:rPr>
              <a:t> “All I’ve done is to avoid the cycles of negativity. Little did I know I was leading my life by example,” she says. “Now I’m proving to my peers that they can do it, too.”</a:t>
            </a:r>
            <a:endParaRPr sz="1200">
              <a:latin typeface="Lato"/>
              <a:ea typeface="Lato"/>
              <a:cs typeface="Lato"/>
              <a:sym typeface="Lato"/>
            </a:endParaRPr>
          </a:p>
          <a:p>
            <a:pPr indent="0" lvl="0" marL="0" rtl="0" algn="r">
              <a:spcBef>
                <a:spcPts val="0"/>
              </a:spcBef>
              <a:spcAft>
                <a:spcPts val="0"/>
              </a:spcAft>
              <a:buNone/>
            </a:pPr>
            <a:r>
              <a:rPr lang="en" sz="1200">
                <a:latin typeface="Lato"/>
                <a:ea typeface="Lato"/>
                <a:cs typeface="Lato"/>
                <a:sym typeface="Lato"/>
              </a:rPr>
              <a:t> —Nancy Vittorino</a:t>
            </a:r>
            <a:endParaRPr sz="1200">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