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5321BC8-2067-475C-B9CD-9FBDA1B69511}">
  <a:tblStyle styleId="{C5321BC8-2067-475C-B9CD-9FBDA1B6951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cap="flat" cmpd="sng" w="9525">
            <a:solidFill>
              <a:srgbClr val="009CD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COMMUNICATION</a:t>
            </a:r>
            <a:r>
              <a:rPr b="1" lang="en" sz="1100">
                <a:solidFill>
                  <a:schemeClr val="lt1"/>
                </a:solidFill>
                <a:latin typeface="Lato"/>
                <a:ea typeface="Lato"/>
                <a:cs typeface="Lato"/>
                <a:sym typeface="Lato"/>
              </a:rPr>
              <a:t> | SPEAKING</a:t>
            </a:r>
            <a:endParaRPr b="1" sz="1100">
              <a:solidFill>
                <a:schemeClr val="lt1"/>
              </a:solidFill>
              <a:latin typeface="Lato"/>
              <a:ea typeface="Lato"/>
              <a:cs typeface="Lato"/>
              <a:sym typeface="Lato"/>
            </a:endParaRPr>
          </a:p>
        </p:txBody>
      </p:sp>
      <p:sp>
        <p:nvSpPr>
          <p:cNvPr id="58" name="Google Shape;58;p13"/>
          <p:cNvSpPr txBox="1"/>
          <p:nvPr/>
        </p:nvSpPr>
        <p:spPr>
          <a:xfrm>
            <a:off x="1158000" y="725688"/>
            <a:ext cx="54564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solidFill>
                  <a:schemeClr val="dk1"/>
                </a:solidFill>
                <a:latin typeface="Lato"/>
                <a:ea typeface="Lato"/>
                <a:cs typeface="Lato"/>
                <a:sym typeface="Lato"/>
              </a:rPr>
              <a:t>CHECK YOUR GRIP</a:t>
            </a:r>
            <a:endParaRPr sz="4200">
              <a:latin typeface="Lato"/>
              <a:ea typeface="Lato"/>
              <a:cs typeface="Lato"/>
              <a:sym typeface="Lato"/>
            </a:endParaRPr>
          </a:p>
        </p:txBody>
      </p:sp>
      <p:sp>
        <p:nvSpPr>
          <p:cNvPr id="59" name="Google Shape;59;p13"/>
          <p:cNvSpPr txBox="1"/>
          <p:nvPr/>
        </p:nvSpPr>
        <p:spPr>
          <a:xfrm>
            <a:off x="603275" y="1458925"/>
            <a:ext cx="6823200" cy="5817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b="1" lang="en" sz="1200">
                <a:solidFill>
                  <a:schemeClr val="dk1"/>
                </a:solidFill>
                <a:latin typeface="Lato"/>
                <a:ea typeface="Lato"/>
                <a:cs typeface="Lato"/>
                <a:sym typeface="Lato"/>
              </a:rPr>
              <a:t>Check whether you agree or disagree with each statement below. Then follow the directions at the bottom of the page to rate how well you understand the power of your words.</a:t>
            </a:r>
            <a:endParaRPr sz="1200">
              <a:latin typeface="Lato"/>
              <a:ea typeface="Lato"/>
              <a:cs typeface="Lato"/>
              <a:sym typeface="Lato"/>
            </a:endParaRPr>
          </a:p>
        </p:txBody>
      </p:sp>
      <p:graphicFrame>
        <p:nvGraphicFramePr>
          <p:cNvPr id="60" name="Google Shape;60;p13"/>
          <p:cNvGraphicFramePr/>
          <p:nvPr/>
        </p:nvGraphicFramePr>
        <p:xfrm>
          <a:off x="5465682" y="2073654"/>
          <a:ext cx="3000000" cy="3000000"/>
        </p:xfrm>
        <a:graphic>
          <a:graphicData uri="http://schemas.openxmlformats.org/drawingml/2006/table">
            <a:tbl>
              <a:tblPr>
                <a:noFill/>
                <a:tableStyleId>{C5321BC8-2067-475C-B9CD-9FBDA1B69511}</a:tableStyleId>
              </a:tblPr>
              <a:tblGrid>
                <a:gridCol w="971750"/>
                <a:gridCol w="989050"/>
              </a:tblGrid>
              <a:tr h="209650">
                <a:tc>
                  <a:txBody>
                    <a:bodyPr/>
                    <a:lstStyle/>
                    <a:p>
                      <a:pPr indent="0" lvl="0" marL="0" rtl="0" algn="ctr">
                        <a:spcBef>
                          <a:spcPts val="0"/>
                        </a:spcBef>
                        <a:spcAft>
                          <a:spcPts val="0"/>
                        </a:spcAft>
                        <a:buNone/>
                      </a:pPr>
                      <a:r>
                        <a:rPr lang="en" sz="1200"/>
                        <a:t>AGREE</a:t>
                      </a:r>
                      <a:endParaRPr sz="12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n" sz="1200"/>
                        <a:t>DISAGREE</a:t>
                      </a:r>
                      <a:endParaRPr sz="12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50475">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0500">
                <a:tc>
                  <a:txBody>
                    <a:bodyPr/>
                    <a:lstStyle/>
                    <a:p>
                      <a:pPr indent="0" lvl="0" marL="0" rtl="0" algn="l">
                        <a:spcBef>
                          <a:spcPts val="0"/>
                        </a:spcBef>
                        <a:spcAft>
                          <a:spcPts val="0"/>
                        </a:spcAft>
                        <a:buNone/>
                      </a:pPr>
                      <a:r>
                        <a:t/>
                      </a:r>
                      <a:endParaRPr sz="1100"/>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0475">
                <a:tc>
                  <a:txBody>
                    <a:bodyPr/>
                    <a:lstStyle/>
                    <a:p>
                      <a:pPr indent="0" lvl="0" marL="0" rtl="0" algn="l">
                        <a:spcBef>
                          <a:spcPts val="0"/>
                        </a:spcBef>
                        <a:spcAft>
                          <a:spcPts val="0"/>
                        </a:spcAft>
                        <a:buNone/>
                      </a:pPr>
                      <a:r>
                        <a:t/>
                      </a:r>
                      <a:endParaRPr sz="1100"/>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0475">
                <a:tc>
                  <a:txBody>
                    <a:bodyPr/>
                    <a:lstStyle/>
                    <a:p>
                      <a:pPr indent="0" lvl="0" marL="0" rtl="0" algn="l">
                        <a:spcBef>
                          <a:spcPts val="0"/>
                        </a:spcBef>
                        <a:spcAft>
                          <a:spcPts val="0"/>
                        </a:spcAft>
                        <a:buNone/>
                      </a:pPr>
                      <a:r>
                        <a:t/>
                      </a:r>
                      <a:endParaRPr sz="1100"/>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3250">
                <a:tc>
                  <a:txBody>
                    <a:bodyPr/>
                    <a:lstStyle/>
                    <a:p>
                      <a:pPr indent="0" lvl="0" marL="0" rtl="0" algn="l">
                        <a:spcBef>
                          <a:spcPts val="0"/>
                        </a:spcBef>
                        <a:spcAft>
                          <a:spcPts val="0"/>
                        </a:spcAft>
                        <a:buNone/>
                      </a:pPr>
                      <a:r>
                        <a:t/>
                      </a:r>
                      <a:endParaRPr sz="1100"/>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0500">
                <a:tc>
                  <a:txBody>
                    <a:bodyPr/>
                    <a:lstStyle/>
                    <a:p>
                      <a:pPr indent="0" lvl="0" marL="0" rtl="0" algn="l">
                        <a:spcBef>
                          <a:spcPts val="0"/>
                        </a:spcBef>
                        <a:spcAft>
                          <a:spcPts val="0"/>
                        </a:spcAft>
                        <a:buNone/>
                      </a:pPr>
                      <a:r>
                        <a:t/>
                      </a:r>
                      <a:endParaRPr sz="1100"/>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0475">
                <a:tc>
                  <a:txBody>
                    <a:bodyPr/>
                    <a:lstStyle/>
                    <a:p>
                      <a:pPr indent="0" lvl="0" marL="0" rtl="0" algn="l">
                        <a:spcBef>
                          <a:spcPts val="0"/>
                        </a:spcBef>
                        <a:spcAft>
                          <a:spcPts val="0"/>
                        </a:spcAft>
                        <a:buNone/>
                      </a:pPr>
                      <a:r>
                        <a:t/>
                      </a:r>
                      <a:endParaRPr sz="1100"/>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0500">
                <a:tc>
                  <a:txBody>
                    <a:bodyPr/>
                    <a:lstStyle/>
                    <a:p>
                      <a:pPr indent="0" lvl="0" marL="0" rtl="0" algn="l">
                        <a:spcBef>
                          <a:spcPts val="0"/>
                        </a:spcBef>
                        <a:spcAft>
                          <a:spcPts val="0"/>
                        </a:spcAft>
                        <a:buNone/>
                      </a:pPr>
                      <a:r>
                        <a:t/>
                      </a:r>
                      <a:endParaRPr sz="1100"/>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0475">
                <a:tc>
                  <a:txBody>
                    <a:bodyPr/>
                    <a:lstStyle/>
                    <a:p>
                      <a:pPr indent="0" lvl="0" marL="0" rtl="0" algn="l">
                        <a:spcBef>
                          <a:spcPts val="0"/>
                        </a:spcBef>
                        <a:spcAft>
                          <a:spcPts val="0"/>
                        </a:spcAft>
                        <a:buNone/>
                      </a:pPr>
                      <a:r>
                        <a:t/>
                      </a:r>
                      <a:endParaRPr sz="1100"/>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0475">
                <a:tc>
                  <a:txBody>
                    <a:bodyPr/>
                    <a:lstStyle/>
                    <a:p>
                      <a:pPr indent="0" lvl="0" marL="0" rtl="0" algn="l">
                        <a:spcBef>
                          <a:spcPts val="0"/>
                        </a:spcBef>
                        <a:spcAft>
                          <a:spcPts val="0"/>
                        </a:spcAft>
                        <a:buNone/>
                      </a:pPr>
                      <a:r>
                        <a:t/>
                      </a:r>
                      <a:endParaRPr sz="1100"/>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0500">
                <a:tc>
                  <a:txBody>
                    <a:bodyPr/>
                    <a:lstStyle/>
                    <a:p>
                      <a:pPr indent="0" lvl="0" marL="0" rtl="0" algn="l">
                        <a:spcBef>
                          <a:spcPts val="0"/>
                        </a:spcBef>
                        <a:spcAft>
                          <a:spcPts val="0"/>
                        </a:spcAft>
                        <a:buNone/>
                      </a:pPr>
                      <a:r>
                        <a:t/>
                      </a:r>
                      <a:endParaRPr sz="1100"/>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0475">
                <a:tc>
                  <a:txBody>
                    <a:bodyPr/>
                    <a:lstStyle/>
                    <a:p>
                      <a:pPr indent="0" lvl="0" marL="0" rtl="0" algn="l">
                        <a:spcBef>
                          <a:spcPts val="0"/>
                        </a:spcBef>
                        <a:spcAft>
                          <a:spcPts val="0"/>
                        </a:spcAft>
                        <a:buNone/>
                      </a:pPr>
                      <a:r>
                        <a:t/>
                      </a:r>
                      <a:endParaRPr sz="1100"/>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4350">
                <a:tc>
                  <a:txBody>
                    <a:bodyPr/>
                    <a:lstStyle/>
                    <a:p>
                      <a:pPr indent="0" lvl="0" marL="0" rtl="0" algn="l">
                        <a:spcBef>
                          <a:spcPts val="0"/>
                        </a:spcBef>
                        <a:spcAft>
                          <a:spcPts val="0"/>
                        </a:spcAft>
                        <a:buNone/>
                      </a:pPr>
                      <a:r>
                        <a:t/>
                      </a:r>
                      <a:endParaRPr sz="1100"/>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0450">
                <a:tc>
                  <a:txBody>
                    <a:bodyPr/>
                    <a:lstStyle/>
                    <a:p>
                      <a:pPr indent="0" lvl="0" marL="0" rtl="0" algn="l">
                        <a:spcBef>
                          <a:spcPts val="0"/>
                        </a:spcBef>
                        <a:spcAft>
                          <a:spcPts val="0"/>
                        </a:spcAft>
                        <a:buNone/>
                      </a:pPr>
                      <a:r>
                        <a:t/>
                      </a:r>
                      <a:endParaRPr sz="1100"/>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396200">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1100"/>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graphicFrame>
        <p:nvGraphicFramePr>
          <p:cNvPr id="61" name="Google Shape;61;p13"/>
          <p:cNvGraphicFramePr/>
          <p:nvPr/>
        </p:nvGraphicFramePr>
        <p:xfrm>
          <a:off x="627707" y="2439379"/>
          <a:ext cx="3000000" cy="3000000"/>
        </p:xfrm>
        <a:graphic>
          <a:graphicData uri="http://schemas.openxmlformats.org/drawingml/2006/table">
            <a:tbl>
              <a:tblPr>
                <a:noFill/>
                <a:tableStyleId>{C5321BC8-2067-475C-B9CD-9FBDA1B69511}</a:tableStyleId>
              </a:tblPr>
              <a:tblGrid>
                <a:gridCol w="4837975"/>
              </a:tblGrid>
              <a:tr h="194425">
                <a:tc>
                  <a:txBody>
                    <a:bodyPr/>
                    <a:lstStyle/>
                    <a:p>
                      <a:pPr indent="0" lvl="0" marL="0" rtl="0" algn="l">
                        <a:lnSpc>
                          <a:spcPct val="115000"/>
                        </a:lnSpc>
                        <a:spcBef>
                          <a:spcPts val="0"/>
                        </a:spcBef>
                        <a:spcAft>
                          <a:spcPts val="500"/>
                        </a:spcAft>
                        <a:buNone/>
                      </a:pPr>
                      <a:r>
                        <a:rPr lang="en" sz="1100">
                          <a:solidFill>
                            <a:schemeClr val="dk1"/>
                          </a:solidFill>
                          <a:latin typeface="Lato"/>
                          <a:ea typeface="Lato"/>
                          <a:cs typeface="Lato"/>
                          <a:sym typeface="Lato"/>
                        </a:rPr>
                        <a:t>Hearing angry words first thing in the morning can ruin my day.</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03825">
                <a:tc>
                  <a:txBody>
                    <a:bodyPr/>
                    <a:lstStyle/>
                    <a:p>
                      <a:pPr indent="0" lvl="0" marL="0" rtl="0" algn="l">
                        <a:lnSpc>
                          <a:spcPct val="115000"/>
                        </a:lnSpc>
                        <a:spcBef>
                          <a:spcPts val="0"/>
                        </a:spcBef>
                        <a:spcAft>
                          <a:spcPts val="500"/>
                        </a:spcAft>
                        <a:buNone/>
                      </a:pPr>
                      <a:r>
                        <a:rPr lang="en" sz="1100">
                          <a:solidFill>
                            <a:schemeClr val="dk1"/>
                          </a:solidFill>
                          <a:latin typeface="Lato"/>
                          <a:ea typeface="Lato"/>
                          <a:cs typeface="Lato"/>
                          <a:sym typeface="Lato"/>
                        </a:rPr>
                        <a:t>Words of praise make me feel wonderful! </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97075">
                <a:tc>
                  <a:txBody>
                    <a:bodyPr/>
                    <a:lstStyle/>
                    <a:p>
                      <a:pPr indent="0" lvl="0" marL="0" rtl="0" algn="l">
                        <a:lnSpc>
                          <a:spcPct val="115000"/>
                        </a:lnSpc>
                        <a:spcBef>
                          <a:spcPts val="0"/>
                        </a:spcBef>
                        <a:spcAft>
                          <a:spcPts val="500"/>
                        </a:spcAft>
                        <a:buNone/>
                      </a:pPr>
                      <a:r>
                        <a:rPr lang="en" sz="1100">
                          <a:solidFill>
                            <a:schemeClr val="dk1"/>
                          </a:solidFill>
                          <a:latin typeface="Lato"/>
                          <a:ea typeface="Lato"/>
                          <a:cs typeface="Lato"/>
                          <a:sym typeface="Lato"/>
                        </a:rPr>
                        <a:t>I know I can upset someone by calling them a name.</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9975">
                <a:tc>
                  <a:txBody>
                    <a:bodyPr/>
                    <a:lstStyle/>
                    <a:p>
                      <a:pPr indent="0" lvl="0" marL="0" rtl="0" algn="l">
                        <a:lnSpc>
                          <a:spcPct val="115000"/>
                        </a:lnSpc>
                        <a:spcBef>
                          <a:spcPts val="0"/>
                        </a:spcBef>
                        <a:spcAft>
                          <a:spcPts val="500"/>
                        </a:spcAft>
                        <a:buNone/>
                      </a:pPr>
                      <a:r>
                        <a:rPr lang="en" sz="1100">
                          <a:solidFill>
                            <a:schemeClr val="dk1"/>
                          </a:solidFill>
                          <a:latin typeface="Lato"/>
                          <a:ea typeface="Lato"/>
                          <a:cs typeface="Lato"/>
                          <a:sym typeface="Lato"/>
                        </a:rPr>
                        <a:t>Compliments usually embarrass me, but I like them anyway.</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8625">
                <a:tc>
                  <a:txBody>
                    <a:bodyPr/>
                    <a:lstStyle/>
                    <a:p>
                      <a:pPr indent="0" lvl="0" marL="0" rtl="0" algn="l">
                        <a:lnSpc>
                          <a:spcPct val="115000"/>
                        </a:lnSpc>
                        <a:spcBef>
                          <a:spcPts val="0"/>
                        </a:spcBef>
                        <a:spcAft>
                          <a:spcPts val="500"/>
                        </a:spcAft>
                        <a:buNone/>
                      </a:pPr>
                      <a:r>
                        <a:rPr lang="en" sz="1100">
                          <a:solidFill>
                            <a:schemeClr val="dk1"/>
                          </a:solidFill>
                          <a:latin typeface="Lato"/>
                          <a:ea typeface="Lato"/>
                          <a:cs typeface="Lato"/>
                          <a:sym typeface="Lato"/>
                        </a:rPr>
                        <a:t>It’s sometimes easier to blame someone else than to explain what really happened.</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7600">
                <a:tc>
                  <a:txBody>
                    <a:bodyPr/>
                    <a:lstStyle/>
                    <a:p>
                      <a:pPr indent="0" lvl="0" marL="0" rtl="0" algn="l">
                        <a:lnSpc>
                          <a:spcPct val="115000"/>
                        </a:lnSpc>
                        <a:spcBef>
                          <a:spcPts val="0"/>
                        </a:spcBef>
                        <a:spcAft>
                          <a:spcPts val="500"/>
                        </a:spcAft>
                        <a:buNone/>
                      </a:pPr>
                      <a:r>
                        <a:rPr lang="en" sz="1100">
                          <a:solidFill>
                            <a:schemeClr val="dk1"/>
                          </a:solidFill>
                          <a:latin typeface="Lato"/>
                          <a:ea typeface="Lato"/>
                          <a:cs typeface="Lato"/>
                          <a:sym typeface="Lato"/>
                        </a:rPr>
                        <a:t>I hate how it feels when someone puts me down.</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8550">
                <a:tc>
                  <a:txBody>
                    <a:bodyPr/>
                    <a:lstStyle/>
                    <a:p>
                      <a:pPr indent="0" lvl="0" marL="0" rtl="0" algn="l">
                        <a:lnSpc>
                          <a:spcPct val="115000"/>
                        </a:lnSpc>
                        <a:spcBef>
                          <a:spcPts val="0"/>
                        </a:spcBef>
                        <a:spcAft>
                          <a:spcPts val="500"/>
                        </a:spcAft>
                        <a:buNone/>
                      </a:pPr>
                      <a:r>
                        <a:rPr lang="en" sz="1100">
                          <a:solidFill>
                            <a:schemeClr val="dk1"/>
                          </a:solidFill>
                          <a:latin typeface="Lato"/>
                          <a:ea typeface="Lato"/>
                          <a:cs typeface="Lato"/>
                          <a:sym typeface="Lato"/>
                        </a:rPr>
                        <a:t>I know it hurts others when I put them down.</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1400">
                <a:tc>
                  <a:txBody>
                    <a:bodyPr/>
                    <a:lstStyle/>
                    <a:p>
                      <a:pPr indent="0" lvl="0" marL="0" rtl="0" algn="l">
                        <a:lnSpc>
                          <a:spcPct val="115000"/>
                        </a:lnSpc>
                        <a:spcBef>
                          <a:spcPts val="0"/>
                        </a:spcBef>
                        <a:spcAft>
                          <a:spcPts val="500"/>
                        </a:spcAft>
                        <a:buNone/>
                      </a:pPr>
                      <a:r>
                        <a:rPr lang="en" sz="1100">
                          <a:solidFill>
                            <a:schemeClr val="dk1"/>
                          </a:solidFill>
                          <a:latin typeface="Lato"/>
                          <a:ea typeface="Lato"/>
                          <a:cs typeface="Lato"/>
                          <a:sym typeface="Lato"/>
                        </a:rPr>
                        <a:t>Sometimes I say things that I don’t mean.</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80150">
                <a:tc>
                  <a:txBody>
                    <a:bodyPr/>
                    <a:lstStyle/>
                    <a:p>
                      <a:pPr indent="0" lvl="0" marL="0" rtl="0" algn="l">
                        <a:lnSpc>
                          <a:spcPct val="115000"/>
                        </a:lnSpc>
                        <a:spcBef>
                          <a:spcPts val="0"/>
                        </a:spcBef>
                        <a:spcAft>
                          <a:spcPts val="500"/>
                        </a:spcAft>
                        <a:buNone/>
                      </a:pPr>
                      <a:r>
                        <a:rPr lang="en" sz="1100">
                          <a:solidFill>
                            <a:schemeClr val="dk1"/>
                          </a:solidFill>
                          <a:latin typeface="Lato"/>
                          <a:ea typeface="Lato"/>
                          <a:cs typeface="Lato"/>
                          <a:sym typeface="Lato"/>
                        </a:rPr>
                        <a:t>It’s usually better to say hello than to pretend you don’t see someone.</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8425">
                <a:tc>
                  <a:txBody>
                    <a:bodyPr/>
                    <a:lstStyle/>
                    <a:p>
                      <a:pPr indent="0" lvl="0" marL="0" rtl="0" algn="l">
                        <a:lnSpc>
                          <a:spcPct val="115000"/>
                        </a:lnSpc>
                        <a:spcBef>
                          <a:spcPts val="0"/>
                        </a:spcBef>
                        <a:spcAft>
                          <a:spcPts val="500"/>
                        </a:spcAft>
                        <a:buNone/>
                      </a:pPr>
                      <a:r>
                        <a:rPr lang="en" sz="1100">
                          <a:solidFill>
                            <a:schemeClr val="dk1"/>
                          </a:solidFill>
                          <a:latin typeface="Lato"/>
                          <a:ea typeface="Lato"/>
                          <a:cs typeface="Lato"/>
                          <a:sym typeface="Lato"/>
                        </a:rPr>
                        <a:t>It’s always better to say, “Excuse me,” than to say, “Get out of my way.”  </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87275">
                <a:tc>
                  <a:txBody>
                    <a:bodyPr/>
                    <a:lstStyle/>
                    <a:p>
                      <a:pPr indent="0" lvl="0" marL="0" rtl="0" algn="l">
                        <a:lnSpc>
                          <a:spcPct val="115000"/>
                        </a:lnSpc>
                        <a:spcBef>
                          <a:spcPts val="0"/>
                        </a:spcBef>
                        <a:spcAft>
                          <a:spcPts val="500"/>
                        </a:spcAft>
                        <a:buNone/>
                      </a:pPr>
                      <a:r>
                        <a:rPr lang="en" sz="1100">
                          <a:solidFill>
                            <a:schemeClr val="dk1"/>
                          </a:solidFill>
                          <a:latin typeface="Lato"/>
                          <a:ea typeface="Lato"/>
                          <a:cs typeface="Lato"/>
                          <a:sym typeface="Lato"/>
                        </a:rPr>
                        <a:t>I can use words to make someone smile.</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16275">
                <a:tc>
                  <a:txBody>
                    <a:bodyPr/>
                    <a:lstStyle/>
                    <a:p>
                      <a:pPr indent="0" lvl="0" marL="0" rtl="0" algn="l">
                        <a:lnSpc>
                          <a:spcPct val="115000"/>
                        </a:lnSpc>
                        <a:spcBef>
                          <a:spcPts val="0"/>
                        </a:spcBef>
                        <a:spcAft>
                          <a:spcPts val="500"/>
                        </a:spcAft>
                        <a:buNone/>
                      </a:pPr>
                      <a:r>
                        <a:rPr lang="en" sz="1100">
                          <a:solidFill>
                            <a:schemeClr val="dk1"/>
                          </a:solidFill>
                          <a:latin typeface="Lato"/>
                          <a:ea typeface="Lato"/>
                          <a:cs typeface="Lato"/>
                          <a:sym typeface="Lato"/>
                        </a:rPr>
                        <a:t>I sometimes find it difficult to say what I mean.</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50575">
                <a:tc>
                  <a:txBody>
                    <a:bodyPr/>
                    <a:lstStyle/>
                    <a:p>
                      <a:pPr indent="0" lvl="0" marL="0" rtl="0" algn="l">
                        <a:lnSpc>
                          <a:spcPct val="115000"/>
                        </a:lnSpc>
                        <a:spcBef>
                          <a:spcPts val="0"/>
                        </a:spcBef>
                        <a:spcAft>
                          <a:spcPts val="500"/>
                        </a:spcAft>
                        <a:buNone/>
                      </a:pPr>
                      <a:r>
                        <a:rPr lang="en" sz="1100">
                          <a:solidFill>
                            <a:schemeClr val="dk1"/>
                          </a:solidFill>
                          <a:latin typeface="Lato"/>
                          <a:ea typeface="Lato"/>
                          <a:cs typeface="Lato"/>
                          <a:sym typeface="Lato"/>
                        </a:rPr>
                        <a:t>I can be nice with words.</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33425">
                <a:tc>
                  <a:txBody>
                    <a:bodyPr/>
                    <a:lstStyle/>
                    <a:p>
                      <a:pPr indent="0" lvl="0" marL="0" rtl="0" algn="just">
                        <a:lnSpc>
                          <a:spcPct val="115000"/>
                        </a:lnSpc>
                        <a:spcBef>
                          <a:spcPts val="0"/>
                        </a:spcBef>
                        <a:spcAft>
                          <a:spcPts val="500"/>
                        </a:spcAft>
                        <a:buNone/>
                      </a:pPr>
                      <a:r>
                        <a:rPr lang="en" sz="1100">
                          <a:solidFill>
                            <a:schemeClr val="dk1"/>
                          </a:solidFill>
                          <a:latin typeface="Lato"/>
                          <a:ea typeface="Lato"/>
                          <a:cs typeface="Lato"/>
                          <a:sym typeface="Lato"/>
                        </a:rPr>
                        <a:t>I can be mean with words.</a:t>
                      </a:r>
                      <a:endParaRPr sz="1100">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
        <p:nvSpPr>
          <p:cNvPr id="62" name="Google Shape;62;p13"/>
          <p:cNvSpPr txBox="1"/>
          <p:nvPr/>
        </p:nvSpPr>
        <p:spPr>
          <a:xfrm>
            <a:off x="627700" y="7976175"/>
            <a:ext cx="6847500" cy="7941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b="1" lang="en" sz="1200">
                <a:solidFill>
                  <a:schemeClr val="dk1"/>
                </a:solidFill>
                <a:latin typeface="Lato"/>
                <a:ea typeface="Lato"/>
                <a:cs typeface="Lato"/>
                <a:sym typeface="Lato"/>
              </a:rPr>
              <a:t>Add the number of checks in the “Agree” column, and write the total at the bottom. Then match your score with one of the ratings below. Your rating will tell you how well you understand the power of words.</a:t>
            </a:r>
            <a:endParaRPr/>
          </a:p>
        </p:txBody>
      </p:sp>
      <p:sp>
        <p:nvSpPr>
          <p:cNvPr id="63" name="Google Shape;63;p13"/>
          <p:cNvSpPr txBox="1"/>
          <p:nvPr/>
        </p:nvSpPr>
        <p:spPr>
          <a:xfrm>
            <a:off x="1348925" y="8782300"/>
            <a:ext cx="2426100" cy="581700"/>
          </a:xfrm>
          <a:prstGeom prst="rect">
            <a:avLst/>
          </a:prstGeom>
          <a:noFill/>
          <a:ln>
            <a:noFill/>
          </a:ln>
        </p:spPr>
        <p:txBody>
          <a:bodyPr anchorCtr="0" anchor="t" bIns="91425" lIns="91425" spcFirstLastPara="1" rIns="91425" wrap="square" tIns="91425">
            <a:spAutoFit/>
          </a:bodyPr>
          <a:lstStyle/>
          <a:p>
            <a:pPr indent="0" lvl="0" marL="0" rtl="0" algn="r">
              <a:lnSpc>
                <a:spcPct val="115000"/>
              </a:lnSpc>
              <a:spcBef>
                <a:spcPts val="0"/>
              </a:spcBef>
              <a:spcAft>
                <a:spcPts val="0"/>
              </a:spcAft>
              <a:buNone/>
            </a:pPr>
            <a:r>
              <a:rPr lang="en" sz="1200">
                <a:solidFill>
                  <a:schemeClr val="dk1"/>
                </a:solidFill>
                <a:latin typeface="Lato"/>
                <a:ea typeface="Lato"/>
                <a:cs typeface="Lato"/>
                <a:sym typeface="Lato"/>
              </a:rPr>
              <a:t>11–14 = TOTALLY IN TOUCH</a:t>
            </a:r>
            <a:endParaRPr b="1" sz="1200">
              <a:solidFill>
                <a:schemeClr val="dk1"/>
              </a:solidFill>
              <a:latin typeface="Lato"/>
              <a:ea typeface="Lato"/>
              <a:cs typeface="Lato"/>
              <a:sym typeface="Lato"/>
            </a:endParaRPr>
          </a:p>
          <a:p>
            <a:pPr indent="0" lvl="0" marL="0" rtl="0" algn="r">
              <a:lnSpc>
                <a:spcPct val="115000"/>
              </a:lnSpc>
              <a:spcBef>
                <a:spcPts val="0"/>
              </a:spcBef>
              <a:spcAft>
                <a:spcPts val="0"/>
              </a:spcAft>
              <a:buNone/>
            </a:pPr>
            <a:r>
              <a:rPr lang="en" sz="1200">
                <a:solidFill>
                  <a:schemeClr val="dk1"/>
                </a:solidFill>
                <a:latin typeface="Lato"/>
                <a:ea typeface="Lato"/>
                <a:cs typeface="Lato"/>
                <a:sym typeface="Lato"/>
              </a:rPr>
              <a:t>4–6 = BARELY IN TOUCH  </a:t>
            </a:r>
            <a:endParaRPr/>
          </a:p>
        </p:txBody>
      </p:sp>
      <p:sp>
        <p:nvSpPr>
          <p:cNvPr id="64" name="Google Shape;64;p13"/>
          <p:cNvSpPr txBox="1"/>
          <p:nvPr/>
        </p:nvSpPr>
        <p:spPr>
          <a:xfrm>
            <a:off x="3775025" y="8767875"/>
            <a:ext cx="2930100" cy="581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200">
                <a:solidFill>
                  <a:schemeClr val="dk1"/>
                </a:solidFill>
                <a:latin typeface="Lato"/>
                <a:ea typeface="Lato"/>
                <a:cs typeface="Lato"/>
                <a:sym typeface="Lato"/>
              </a:rPr>
              <a:t>7–10 = PRETTY GOOD GRASP OF IT</a:t>
            </a:r>
            <a:r>
              <a:rPr b="1" lang="en" sz="1200">
                <a:solidFill>
                  <a:schemeClr val="dk1"/>
                </a:solidFill>
                <a:latin typeface="Lato"/>
                <a:ea typeface="Lato"/>
                <a:cs typeface="Lato"/>
                <a:sym typeface="Lato"/>
              </a:rPr>
              <a:t> </a:t>
            </a:r>
            <a:endParaRPr b="1" sz="1200">
              <a:solidFill>
                <a:schemeClr val="dk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0–3 = DON’T HAVE A CLUE</a:t>
            </a:r>
            <a:endParaRPr b="1" sz="1200">
              <a:solidFill>
                <a:schemeClr val="dk1"/>
              </a:solidFill>
              <a:latin typeface="Lato"/>
              <a:ea typeface="Lato"/>
              <a:cs typeface="Lato"/>
              <a:sym typeface="Lato"/>
            </a:endParaRPr>
          </a:p>
        </p:txBody>
      </p:sp>
      <p:cxnSp>
        <p:nvCxnSpPr>
          <p:cNvPr id="65" name="Google Shape;65;p13"/>
          <p:cNvCxnSpPr/>
          <p:nvPr/>
        </p:nvCxnSpPr>
        <p:spPr>
          <a:xfrm>
            <a:off x="3775025" y="8798950"/>
            <a:ext cx="0" cy="548400"/>
          </a:xfrm>
          <a:prstGeom prst="straightConnector1">
            <a:avLst/>
          </a:prstGeom>
          <a:noFill/>
          <a:ln cap="flat" cmpd="sng" w="9525">
            <a:solidFill>
              <a:schemeClr val="dk1"/>
            </a:solidFill>
            <a:prstDash val="solid"/>
            <a:round/>
            <a:headEnd len="med" w="med" type="none"/>
            <a:tailEnd len="med" w="med" type="none"/>
          </a:ln>
        </p:spPr>
      </p:cxnSp>
      <p:sp>
        <p:nvSpPr>
          <p:cNvPr id="66" name="Google Shape;66;p13"/>
          <p:cNvSpPr txBox="1"/>
          <p:nvPr/>
        </p:nvSpPr>
        <p:spPr>
          <a:xfrm>
            <a:off x="4667725" y="7578188"/>
            <a:ext cx="7752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t>TOTAL</a:t>
            </a:r>
            <a:endParaRPr b="1" sz="1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