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009CDF"/>
          </a:solidFill>
          <a:ln cap="flat" cmpd="sng" w="9525">
            <a:solidFill>
              <a:srgbClr val="009CD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COMMUNICATION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GLOSSARY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158000" y="826663"/>
            <a:ext cx="54564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GLOSSARY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520650" y="1732550"/>
            <a:ext cx="6776100" cy="618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latin typeface="Lato"/>
                <a:ea typeface="Lato"/>
                <a:cs typeface="Lato"/>
                <a:sym typeface="Lato"/>
              </a:rPr>
              <a:t>active listening:</a:t>
            </a:r>
            <a:r>
              <a:rPr lang="en" sz="1200">
                <a:latin typeface="Lato"/>
                <a:ea typeface="Lato"/>
                <a:cs typeface="Lato"/>
                <a:sym typeface="Lato"/>
              </a:rPr>
              <a:t> focused attention on a speaker, followed by confirmation of and a response to what is said. 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latin typeface="Lato"/>
                <a:ea typeface="Lato"/>
                <a:cs typeface="Lato"/>
                <a:sym typeface="Lato"/>
              </a:rPr>
              <a:t>aggressive:</a:t>
            </a:r>
            <a:r>
              <a:rPr lang="en" sz="1200">
                <a:latin typeface="Lato"/>
                <a:ea typeface="Lato"/>
                <a:cs typeface="Lato"/>
                <a:sym typeface="Lato"/>
              </a:rPr>
              <a:t> behaving in a hostile manner; likely to attack or start a fight.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latin typeface="Lato"/>
                <a:ea typeface="Lato"/>
                <a:cs typeface="Lato"/>
                <a:sym typeface="Lato"/>
              </a:rPr>
              <a:t>assertive:</a:t>
            </a:r>
            <a:r>
              <a:rPr lang="en" sz="1200">
                <a:latin typeface="Lato"/>
                <a:ea typeface="Lato"/>
                <a:cs typeface="Lato"/>
                <a:sym typeface="Lato"/>
              </a:rPr>
              <a:t> behaving or communicating in a clear and positive manner; confident.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latin typeface="Lato"/>
                <a:ea typeface="Lato"/>
                <a:cs typeface="Lato"/>
                <a:sym typeface="Lato"/>
              </a:rPr>
              <a:t>body language: </a:t>
            </a:r>
            <a:r>
              <a:rPr lang="en" sz="1200">
                <a:latin typeface="Lato"/>
                <a:ea typeface="Lato"/>
                <a:cs typeface="Lato"/>
                <a:sym typeface="Lato"/>
              </a:rPr>
              <a:t>gestures, facial expressions, and body postures that communicate how someone is thinking and feeling. </a:t>
            </a:r>
            <a:r>
              <a:rPr b="1" lang="en" sz="1200">
                <a:latin typeface="Lato"/>
                <a:ea typeface="Lato"/>
                <a:cs typeface="Lato"/>
                <a:sym typeface="Lato"/>
              </a:rPr>
              <a:t>	</a:t>
            </a:r>
            <a:endParaRPr b="1"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latin typeface="Lato"/>
                <a:ea typeface="Lato"/>
                <a:cs typeface="Lato"/>
                <a:sym typeface="Lato"/>
              </a:rPr>
              <a:t>conflicting messages: </a:t>
            </a:r>
            <a:r>
              <a:rPr lang="en" sz="1200">
                <a:latin typeface="Lato"/>
                <a:ea typeface="Lato"/>
                <a:cs typeface="Lato"/>
                <a:sym typeface="Lato"/>
              </a:rPr>
              <a:t>communication in which the words do not match the actions; confusing communication.	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latin typeface="Lato"/>
                <a:ea typeface="Lato"/>
                <a:cs typeface="Lato"/>
                <a:sym typeface="Lato"/>
              </a:rPr>
              <a:t>convey: </a:t>
            </a:r>
            <a:r>
              <a:rPr lang="en" sz="1200">
                <a:latin typeface="Lato"/>
                <a:ea typeface="Lato"/>
                <a:cs typeface="Lato"/>
                <a:sym typeface="Lato"/>
              </a:rPr>
              <a:t>to communicate or make known.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latin typeface="Lato"/>
                <a:ea typeface="Lato"/>
                <a:cs typeface="Lato"/>
                <a:sym typeface="Lato"/>
              </a:rPr>
              <a:t>cue: </a:t>
            </a:r>
            <a:r>
              <a:rPr lang="en" sz="1200">
                <a:latin typeface="Lato"/>
                <a:ea typeface="Lato"/>
                <a:cs typeface="Lato"/>
                <a:sym typeface="Lato"/>
              </a:rPr>
              <a:t>a reminder; a hint or suggestion.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latin typeface="Lato"/>
                <a:ea typeface="Lato"/>
                <a:cs typeface="Lato"/>
                <a:sym typeface="Lato"/>
              </a:rPr>
              <a:t>debate: </a:t>
            </a:r>
            <a:r>
              <a:rPr lang="en" sz="1200">
                <a:latin typeface="Lato"/>
                <a:ea typeface="Lato"/>
                <a:cs typeface="Lato"/>
                <a:sym typeface="Lato"/>
              </a:rPr>
              <a:t>1. to consider something. 2. to engage in a formal argument to discuss opposing points.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Lato"/>
                <a:ea typeface="Lato"/>
                <a:cs typeface="Lato"/>
                <a:sym typeface="Lato"/>
              </a:rPr>
              <a:t>e</a:t>
            </a:r>
            <a:r>
              <a:rPr b="1" lang="en" sz="1200">
                <a:latin typeface="Lato"/>
                <a:ea typeface="Lato"/>
                <a:cs typeface="Lato"/>
                <a:sym typeface="Lato"/>
              </a:rPr>
              <a:t>ffective: </a:t>
            </a:r>
            <a:r>
              <a:rPr lang="en" sz="1200">
                <a:latin typeface="Lato"/>
                <a:ea typeface="Lato"/>
                <a:cs typeface="Lato"/>
                <a:sym typeface="Lato"/>
              </a:rPr>
              <a:t>1. having an intended result or accomplishment. 2. producing a strong impression or response.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gesture: movement of part of the body to express ideas and feelings.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latin typeface="Lato"/>
                <a:ea typeface="Lato"/>
                <a:cs typeface="Lato"/>
                <a:sym typeface="Lato"/>
              </a:rPr>
              <a:t>nonverbal messages: </a:t>
            </a:r>
            <a:r>
              <a:rPr lang="en" sz="1200">
                <a:latin typeface="Lato"/>
                <a:ea typeface="Lato"/>
                <a:cs typeface="Lato"/>
                <a:sym typeface="Lato"/>
              </a:rPr>
              <a:t>communication of one’s thoughts and feelings through gestures, facial expressions, and body postures. 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latin typeface="Lato"/>
                <a:ea typeface="Lato"/>
                <a:cs typeface="Lato"/>
                <a:sym typeface="Lato"/>
              </a:rPr>
              <a:t>passive: </a:t>
            </a:r>
            <a:r>
              <a:rPr lang="en" sz="1200">
                <a:latin typeface="Lato"/>
                <a:ea typeface="Lato"/>
                <a:cs typeface="Lato"/>
                <a:sym typeface="Lato"/>
              </a:rPr>
              <a:t>1. receiving an action without responding. 2. accepting without resisting.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3. not participating or acting.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latin typeface="Lato"/>
                <a:ea typeface="Lato"/>
                <a:cs typeface="Lato"/>
                <a:sym typeface="Lato"/>
              </a:rPr>
              <a:t>personal inventory: </a:t>
            </a:r>
            <a:r>
              <a:rPr lang="en" sz="1200">
                <a:latin typeface="Lato"/>
                <a:ea typeface="Lato"/>
                <a:cs typeface="Lato"/>
                <a:sym typeface="Lato"/>
              </a:rPr>
              <a:t>a detailed list or survey of one’s own thoughts, attitudes, and  inner feelings.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latin typeface="Lato"/>
                <a:ea typeface="Lato"/>
                <a:cs typeface="Lato"/>
                <a:sym typeface="Lato"/>
              </a:rPr>
              <a:t>role-play: </a:t>
            </a:r>
            <a:r>
              <a:rPr lang="en" sz="1200">
                <a:latin typeface="Lato"/>
                <a:ea typeface="Lato"/>
                <a:cs typeface="Lato"/>
                <a:sym typeface="Lato"/>
              </a:rPr>
              <a:t>to act out the social behavior of a particular individual or character. 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latin typeface="Lato"/>
                <a:ea typeface="Lato"/>
                <a:cs typeface="Lato"/>
                <a:sym typeface="Lato"/>
              </a:rPr>
              <a:t>scenario: </a:t>
            </a:r>
            <a:r>
              <a:rPr lang="en" sz="1200">
                <a:latin typeface="Lato"/>
                <a:ea typeface="Lato"/>
                <a:cs typeface="Lato"/>
                <a:sym typeface="Lato"/>
              </a:rPr>
              <a:t>an outline or plan of an expected sequence of actions or events.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