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</p:sldIdLst>
  <p:sldSz cy="10058400" cx="7772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5C6257D1-C91A-4C70-A7A4-83395758B6C9}">
  <a:tblStyle styleId="{5C6257D1-C91A-4C70-A7A4-83395758B6C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168" orient="horz"/>
        <p:guide pos="244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9630cf534_0_6:notes"/>
          <p:cNvSpPr/>
          <p:nvPr>
            <p:ph idx="2" type="sldImg"/>
          </p:nvPr>
        </p:nvSpPr>
        <p:spPr>
          <a:xfrm>
            <a:off x="2104468" y="685800"/>
            <a:ext cx="2649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9630cf534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64945" y="2163089"/>
            <a:ext cx="7242600" cy="3840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64945" y="1086507"/>
            <a:ext cx="2386800" cy="147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16713" y="880293"/>
            <a:ext cx="5412600" cy="799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201589" y="9119180"/>
            <a:ext cx="466500" cy="76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918150" y="310800"/>
            <a:ext cx="5981100" cy="266400"/>
          </a:xfrm>
          <a:prstGeom prst="rect">
            <a:avLst/>
          </a:prstGeom>
          <a:solidFill>
            <a:srgbClr val="15CC5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40626" r="40054" t="92764"/>
          <a:stretch/>
        </p:blipFill>
        <p:spPr>
          <a:xfrm>
            <a:off x="3149674" y="9322875"/>
            <a:ext cx="1518050" cy="735524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 rot="-5400000">
            <a:off x="-757775" y="8668450"/>
            <a:ext cx="2248500" cy="32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/>
              <a:t>© 2022 OVERCOMING OBSTACLES</a:t>
            </a:r>
            <a:endParaRPr sz="900"/>
          </a:p>
        </p:txBody>
      </p:sp>
      <p:sp>
        <p:nvSpPr>
          <p:cNvPr id="57" name="Google Shape;57;p13"/>
          <p:cNvSpPr txBox="1"/>
          <p:nvPr/>
        </p:nvSpPr>
        <p:spPr>
          <a:xfrm>
            <a:off x="1461875" y="267000"/>
            <a:ext cx="51303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THIRD - FIFTH GRADE </a:t>
            </a:r>
            <a:r>
              <a:rPr b="1" lang="en"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rPr>
              <a:t> | EMPATHY</a:t>
            </a:r>
            <a:endParaRPr b="1" sz="1100">
              <a:solidFill>
                <a:schemeClr val="lt1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89400" y="711475"/>
            <a:ext cx="7038600" cy="68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</a:pPr>
            <a:r>
              <a:rPr lang="en" sz="325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rPr>
              <a:t>EMPATHY SCENARIO ANALYSIS</a:t>
            </a:r>
            <a:endParaRPr sz="4100"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59" name="Google Shape;59;p13"/>
          <p:cNvGraphicFramePr/>
          <p:nvPr/>
        </p:nvGraphicFramePr>
        <p:xfrm>
          <a:off x="918150" y="17678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{5C6257D1-C91A-4C70-A7A4-83395758B6C9}</a:tableStyleId>
              </a:tblPr>
              <a:tblGrid>
                <a:gridCol w="844275"/>
                <a:gridCol w="5136825"/>
              </a:tblGrid>
              <a:tr h="33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600">
                          <a:latin typeface="Lato"/>
                          <a:ea typeface="Lato"/>
                          <a:cs typeface="Lato"/>
                          <a:sym typeface="Lato"/>
                        </a:rPr>
                        <a:t>Name</a:t>
                      </a:r>
                      <a:r>
                        <a:rPr lang="en">
                          <a:latin typeface="Lato"/>
                          <a:ea typeface="Lato"/>
                          <a:cs typeface="Lato"/>
                          <a:sym typeface="Lato"/>
                        </a:rPr>
                        <a:t>:</a:t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0" marR="91425" marL="91425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60" name="Google Shape;60;p13"/>
          <p:cNvGraphicFramePr/>
          <p:nvPr/>
        </p:nvGraphicFramePr>
        <p:xfrm>
          <a:off x="918150" y="26817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{5C6257D1-C91A-4C70-A7A4-83395758B6C9}</a:tableStyleId>
              </a:tblPr>
              <a:tblGrid>
                <a:gridCol w="5981100"/>
              </a:tblGrid>
              <a:tr h="491675">
                <a:tc>
                  <a:txBody>
                    <a:bodyPr/>
                    <a:lstStyle/>
                    <a:p>
                      <a:pPr indent="-3238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How do you think the person in your scenario feels? 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467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409975">
                <a:tc>
                  <a:txBody>
                    <a:bodyPr/>
                    <a:lstStyle/>
                    <a:p>
                      <a:pPr indent="-3238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2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How would this situation make you feel? 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7155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30625">
                <a:tc>
                  <a:txBody>
                    <a:bodyPr/>
                    <a:lstStyle/>
                    <a:p>
                      <a:pPr indent="-323850" lvl="0" marL="4572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SzPts val="1500"/>
                        <a:buFont typeface="Lato"/>
                        <a:buAutoNum type="arabicPeriod" startAt="3"/>
                      </a:pPr>
                      <a:r>
                        <a:rPr lang="en" sz="1500">
                          <a:latin typeface="Lato"/>
                          <a:ea typeface="Lato"/>
                          <a:cs typeface="Lato"/>
                          <a:sym typeface="Lato"/>
                        </a:rPr>
                        <a:t>If you observed this situation in real life, what could you do to show empathy?</a:t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1936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5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91425" marB="91425" marR="91425" marL="0">
                    <a:lnL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rgbClr val="9E9E9E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